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1894" r:id="rId2"/>
    <p:sldId id="1917" r:id="rId3"/>
    <p:sldId id="1971" r:id="rId4"/>
    <p:sldId id="1918" r:id="rId5"/>
    <p:sldId id="1919" r:id="rId6"/>
    <p:sldId id="1921" r:id="rId7"/>
    <p:sldId id="1964" r:id="rId8"/>
    <p:sldId id="1965" r:id="rId9"/>
    <p:sldId id="1966" r:id="rId10"/>
    <p:sldId id="1922" r:id="rId11"/>
    <p:sldId id="1923" r:id="rId12"/>
    <p:sldId id="1924" r:id="rId13"/>
    <p:sldId id="1925" r:id="rId14"/>
    <p:sldId id="1926" r:id="rId15"/>
    <p:sldId id="1949" r:id="rId16"/>
    <p:sldId id="1950" r:id="rId17"/>
    <p:sldId id="1951" r:id="rId18"/>
    <p:sldId id="1974" r:id="rId19"/>
    <p:sldId id="1927" r:id="rId20"/>
    <p:sldId id="1952" r:id="rId21"/>
    <p:sldId id="1969" r:id="rId22"/>
    <p:sldId id="1968" r:id="rId23"/>
    <p:sldId id="1953" r:id="rId24"/>
    <p:sldId id="1954" r:id="rId25"/>
    <p:sldId id="1955" r:id="rId26"/>
    <p:sldId id="1956" r:id="rId27"/>
    <p:sldId id="1928" r:id="rId28"/>
    <p:sldId id="1957" r:id="rId29"/>
    <p:sldId id="1958" r:id="rId30"/>
    <p:sldId id="1929" r:id="rId31"/>
    <p:sldId id="1959" r:id="rId32"/>
    <p:sldId id="1967" r:id="rId33"/>
    <p:sldId id="1946" r:id="rId34"/>
    <p:sldId id="1960" r:id="rId35"/>
    <p:sldId id="1961" r:id="rId36"/>
    <p:sldId id="1962" r:id="rId37"/>
    <p:sldId id="1963" r:id="rId38"/>
    <p:sldId id="1973" r:id="rId39"/>
    <p:sldId id="1983" r:id="rId40"/>
    <p:sldId id="1984" r:id="rId41"/>
    <p:sldId id="1985" r:id="rId42"/>
    <p:sldId id="1987" r:id="rId43"/>
    <p:sldId id="1988" r:id="rId44"/>
    <p:sldId id="1990" r:id="rId45"/>
    <p:sldId id="1986" r:id="rId46"/>
    <p:sldId id="1991" r:id="rId47"/>
    <p:sldId id="1024" r:id="rId48"/>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00"/>
    <a:srgbClr val="FF0066"/>
    <a:srgbClr val="008000"/>
    <a:srgbClr val="E0E4E9"/>
    <a:srgbClr val="CC6600"/>
    <a:srgbClr val="FF9900"/>
    <a:srgbClr val="CC33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0" d="100"/>
          <a:sy n="70" d="100"/>
        </p:scale>
        <p:origin x="-1362" y="-9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26/05/2020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
        <p:nvSpPr>
          <p:cNvPr id="13" name="Rectangle 2"/>
          <p:cNvSpPr>
            <a:spLocks noGrp="1" noChangeArrowheads="1"/>
          </p:cNvSpPr>
          <p:nvPr>
            <p:ph type="ctrTitle"/>
          </p:nvPr>
        </p:nvSpPr>
        <p:spPr>
          <a:xfrm>
            <a:off x="63500" y="1752600"/>
            <a:ext cx="9017000" cy="2286000"/>
          </a:xfrm>
        </p:spPr>
        <p:txBody>
          <a:bodyPr anchor="ctr"/>
          <a:lstStyle/>
          <a:p>
            <a:pPr algn="ctr" eaLnBrk="1" hangingPunct="1">
              <a:lnSpc>
                <a:spcPct val="120000"/>
              </a:lnSpc>
            </a:pPr>
            <a:r>
              <a:rPr lang="en-US" altLang="en-US" sz="4000" b="1" smtClean="0">
                <a:solidFill>
                  <a:srgbClr val="0000FF"/>
                </a:solidFill>
                <a:latin typeface="Arial" panose="020B0604020202020204" pitchFamily="34" charset="0"/>
                <a:cs typeface="Arial" panose="020B0604020202020204" pitchFamily="34" charset="0"/>
              </a:rPr>
              <a:t>GIỚI THIỆU</a:t>
            </a:r>
            <a:br>
              <a:rPr lang="en-US" altLang="en-US" sz="4000" b="1" smtClean="0">
                <a:solidFill>
                  <a:srgbClr val="0000FF"/>
                </a:solidFill>
                <a:latin typeface="Arial" panose="020B0604020202020204" pitchFamily="34" charset="0"/>
                <a:cs typeface="Arial" panose="020B0604020202020204" pitchFamily="34" charset="0"/>
              </a:rPr>
            </a:br>
            <a:r>
              <a:rPr lang="en-US" altLang="en-US" sz="3200" b="1" smtClean="0">
                <a:solidFill>
                  <a:srgbClr val="FF0000"/>
                </a:solidFill>
                <a:latin typeface="Arial" panose="020B0604020202020204" pitchFamily="34" charset="0"/>
                <a:cs typeface="Arial" panose="020B0604020202020204" pitchFamily="34" charset="0"/>
              </a:rPr>
              <a:t>LUẬT PHÒNG, CHỐNG TÁC HẠI CỦA </a:t>
            </a:r>
            <a:br>
              <a:rPr lang="en-US" altLang="en-US" sz="3200" b="1" smtClean="0">
                <a:solidFill>
                  <a:srgbClr val="FF0000"/>
                </a:solidFill>
                <a:latin typeface="Arial" panose="020B0604020202020204" pitchFamily="34" charset="0"/>
                <a:cs typeface="Arial" panose="020B0604020202020204" pitchFamily="34" charset="0"/>
              </a:rPr>
            </a:br>
            <a:r>
              <a:rPr lang="en-US" altLang="en-US" sz="3200" b="1" smtClean="0">
                <a:solidFill>
                  <a:srgbClr val="FF0000"/>
                </a:solidFill>
                <a:latin typeface="Arial" panose="020B0604020202020204" pitchFamily="34" charset="0"/>
                <a:cs typeface="Arial" panose="020B0604020202020204" pitchFamily="34" charset="0"/>
              </a:rPr>
              <a:t>THUỐC LÁ NĂM 2012</a:t>
            </a:r>
            <a:endParaRPr lang="en-US" alt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Hút </a:t>
            </a:r>
            <a:r>
              <a:rPr lang="vi-VN" sz="1900" b="1" kern="0">
                <a:solidFill>
                  <a:srgbClr val="0000FF"/>
                </a:solidFill>
                <a:latin typeface="Arial" charset="0"/>
              </a:rPr>
              <a:t>thuốc lá là nguyên nhân của 25 căn bệnh, trong đó có nhiều bệnh nguy hiểm như: ung thư phổi, </a:t>
            </a:r>
            <a:r>
              <a:rPr lang="fr-FR" sz="1900" b="1" kern="0" smtClean="0">
                <a:solidFill>
                  <a:srgbClr val="0000FF"/>
                </a:solidFill>
                <a:latin typeface="Arial" charset="0"/>
              </a:rPr>
              <a:t>nhồi </a:t>
            </a:r>
            <a:r>
              <a:rPr lang="fr-FR" sz="1900" b="1" kern="0">
                <a:solidFill>
                  <a:srgbClr val="0000FF"/>
                </a:solidFill>
                <a:latin typeface="Arial" charset="0"/>
              </a:rPr>
              <a:t>máu cơ tim, xơ vữa động mạch và các bệnh khác (ung thư vòm họng, </a:t>
            </a:r>
            <a:r>
              <a:rPr lang="fr-FR" sz="1900" b="1" kern="0" smtClean="0">
                <a:solidFill>
                  <a:srgbClr val="0000FF"/>
                </a:solidFill>
                <a:latin typeface="Arial" charset="0"/>
              </a:rPr>
              <a:t>ung </a:t>
            </a:r>
            <a:r>
              <a:rPr lang="fr-FR" sz="1900" b="1" kern="0">
                <a:solidFill>
                  <a:srgbClr val="0000FF"/>
                </a:solidFill>
                <a:latin typeface="Arial" charset="0"/>
              </a:rPr>
              <a:t>thư thanh quản, phế quản, đục nhãn mắt, loét dạ </a:t>
            </a:r>
            <a:r>
              <a:rPr lang="fr-FR" sz="1900" b="1" kern="0" smtClean="0">
                <a:solidFill>
                  <a:srgbClr val="0000FF"/>
                </a:solidFill>
                <a:latin typeface="Arial" charset="0"/>
              </a:rPr>
              <a:t>dày…). </a:t>
            </a:r>
            <a:r>
              <a:rPr lang="vi-VN" sz="1900" b="1" kern="0">
                <a:solidFill>
                  <a:srgbClr val="0000FF"/>
                </a:solidFill>
                <a:latin typeface="Arial" charset="0"/>
              </a:rPr>
              <a:t>Tại Việt Nam, trong số 4 nguyên nhân gây tử vong cao thì thuốc lá đứng hàng thứ hai</a:t>
            </a:r>
            <a:r>
              <a:rPr lang="en-US" sz="1900" b="1" kern="0">
                <a:solidFill>
                  <a:srgbClr val="0000FF"/>
                </a:solidFill>
                <a:latin typeface="Arial" charset="0"/>
              </a:rPr>
              <a:t> sau HIV và tiếp theo thuốc lá là rượu và tai nạn giao thông</a:t>
            </a:r>
            <a:r>
              <a:rPr lang="vi-VN" sz="1900" b="1" kern="0">
                <a:solidFill>
                  <a:srgbClr val="0000FF"/>
                </a:solidFill>
                <a:latin typeface="Arial" charset="0"/>
              </a:rPr>
              <a:t>.</a:t>
            </a:r>
            <a:endParaRPr lang="en-US" sz="1900" b="1" kern="0">
              <a:solidFill>
                <a:srgbClr val="0000FF"/>
              </a:solidFill>
              <a:latin typeface="Arial" charset="0"/>
            </a:endParaRP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a:solidFill>
                  <a:srgbClr val="0000FF"/>
                </a:solidFill>
                <a:latin typeface="Arial" charset="0"/>
              </a:rPr>
              <a:t>Thuốc lá gây thiệt hại 500 tỷ đô la mỗi năm cho nền kinh tế thế giới. Ước tính, chi phí y tế điều trị các bệnh liên quan đến thuốc lá, giảm năng suất lao động và các chi phí </a:t>
            </a:r>
            <a:r>
              <a:rPr lang="en-US" sz="1900" b="1" kern="0" smtClean="0">
                <a:solidFill>
                  <a:srgbClr val="0000FF"/>
                </a:solidFill>
                <a:latin typeface="Arial" charset="0"/>
              </a:rPr>
              <a:t>XH</a:t>
            </a:r>
            <a:r>
              <a:rPr lang="vi-VN" sz="1900" b="1" kern="0" smtClean="0">
                <a:solidFill>
                  <a:srgbClr val="0000FF"/>
                </a:solidFill>
                <a:latin typeface="Arial" charset="0"/>
              </a:rPr>
              <a:t> </a:t>
            </a:r>
            <a:r>
              <a:rPr lang="vi-VN" sz="1900" b="1" kern="0">
                <a:solidFill>
                  <a:srgbClr val="0000FF"/>
                </a:solidFill>
                <a:latin typeface="Arial" charset="0"/>
              </a:rPr>
              <a:t>khác chiếm </a:t>
            </a:r>
            <a:r>
              <a:rPr lang="en-US" sz="1900" b="1" kern="0">
                <a:solidFill>
                  <a:srgbClr val="0000FF"/>
                </a:solidFill>
                <a:latin typeface="Arial" charset="0"/>
              </a:rPr>
              <a:t>3,6% </a:t>
            </a:r>
            <a:r>
              <a:rPr lang="en-US" sz="1900" b="1" kern="0" smtClean="0">
                <a:solidFill>
                  <a:srgbClr val="0000FF"/>
                </a:solidFill>
                <a:latin typeface="Arial" charset="0"/>
              </a:rPr>
              <a:t>GDP.</a:t>
            </a: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Bên </a:t>
            </a:r>
            <a:r>
              <a:rPr lang="en-US" sz="1900" b="1" kern="0">
                <a:solidFill>
                  <a:srgbClr val="0000FF"/>
                </a:solidFill>
                <a:latin typeface="Arial" charset="0"/>
              </a:rPr>
              <a:t>cạnh đó, thuốc lá còn gây ra những ảnh hưởng có hại khác đến vệ sinh môi trường, </a:t>
            </a:r>
            <a:r>
              <a:rPr lang="en-US" sz="1900" b="1" kern="0" smtClean="0">
                <a:solidFill>
                  <a:srgbClr val="0000FF"/>
                </a:solidFill>
                <a:latin typeface="Arial" charset="0"/>
              </a:rPr>
              <a:t>gây </a:t>
            </a:r>
            <a:r>
              <a:rPr lang="en-US" sz="1900" b="1" kern="0">
                <a:solidFill>
                  <a:srgbClr val="0000FF"/>
                </a:solidFill>
                <a:latin typeface="Arial" charset="0"/>
              </a:rPr>
              <a:t>ra nguy cơ cháy nổ</a:t>
            </a:r>
            <a:r>
              <a:rPr lang="en-US" sz="1900" b="1" kern="0" smtClean="0">
                <a:solidFill>
                  <a:srgbClr val="0000FF"/>
                </a:solidFill>
                <a:latin typeface="Arial" charset="0"/>
              </a:rPr>
              <a:t>. Hút </a:t>
            </a:r>
            <a:r>
              <a:rPr lang="en-US" sz="1900" b="1" kern="0">
                <a:solidFill>
                  <a:srgbClr val="0000FF"/>
                </a:solidFill>
                <a:latin typeface="Arial" charset="0"/>
              </a:rPr>
              <a:t>thuốc lá là nguyên nhân gây ô nhiễm không khí trong nhà và ngoài trời. Theo thống </a:t>
            </a:r>
            <a:r>
              <a:rPr lang="en-US" sz="1900" b="1" kern="0" smtClean="0">
                <a:solidFill>
                  <a:srgbClr val="0000FF"/>
                </a:solidFill>
                <a:latin typeface="Arial" charset="0"/>
              </a:rPr>
              <a:t>kê, </a:t>
            </a:r>
            <a:r>
              <a:rPr lang="en-US" sz="1900" b="1" kern="0">
                <a:solidFill>
                  <a:srgbClr val="0000FF"/>
                </a:solidFill>
                <a:latin typeface="Arial" charset="0"/>
              </a:rPr>
              <a:t>hỏa hoạn do </a:t>
            </a:r>
            <a:r>
              <a:rPr lang="en-US" sz="1900" b="1" kern="0" smtClean="0">
                <a:solidFill>
                  <a:srgbClr val="0000FF"/>
                </a:solidFill>
                <a:latin typeface="Arial" charset="0"/>
              </a:rPr>
              <a:t>thuốc </a:t>
            </a:r>
            <a:r>
              <a:rPr lang="en-US" sz="1900" b="1" kern="0">
                <a:solidFill>
                  <a:srgbClr val="0000FF"/>
                </a:solidFill>
                <a:latin typeface="Arial" charset="0"/>
              </a:rPr>
              <a:t>lá chiếm 10% tổng số các vụ hỏa hoạn </a:t>
            </a:r>
            <a:r>
              <a:rPr lang="en-US" sz="1900" b="1" kern="0" smtClean="0">
                <a:solidFill>
                  <a:srgbClr val="0000FF"/>
                </a:solidFill>
                <a:latin typeface="Arial" charset="0"/>
              </a:rPr>
              <a:t>.</a:t>
            </a:r>
            <a:endParaRPr lang="en-US" sz="1900" b="1" kern="0">
              <a:solidFill>
                <a:srgbClr val="0000FF"/>
              </a:solidFill>
              <a:latin typeface="Arial" charset="0"/>
            </a:endParaRP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a:solidFill>
                  <a:srgbClr val="0000FF"/>
                </a:solidFill>
                <a:latin typeface="Arial" charset="0"/>
              </a:rPr>
              <a:t>Bên cạnh đó, tình hình vi phạm các quy định về sản xuất kinh doanh </a:t>
            </a:r>
            <a:r>
              <a:rPr lang="en-US" sz="1900" b="1" kern="0">
                <a:solidFill>
                  <a:srgbClr val="0000FF"/>
                </a:solidFill>
                <a:latin typeface="Arial" charset="0"/>
              </a:rPr>
              <a:t>thuốc </a:t>
            </a:r>
            <a:r>
              <a:rPr lang="en-US" sz="1900" b="1" kern="0" smtClean="0">
                <a:solidFill>
                  <a:srgbClr val="0000FF"/>
                </a:solidFill>
                <a:latin typeface="Arial" charset="0"/>
              </a:rPr>
              <a:t>lá, hoạt </a:t>
            </a:r>
            <a:r>
              <a:rPr lang="en-US" sz="1900" b="1" kern="0">
                <a:solidFill>
                  <a:srgbClr val="0000FF"/>
                </a:solidFill>
                <a:latin typeface="Arial" charset="0"/>
              </a:rPr>
              <a:t>động kinh doanh và sử dụng thuốc lá lậu vẫn chưa được kiểm soát hiệu quả. </a:t>
            </a:r>
            <a:r>
              <a:rPr lang="fr-FR" sz="1900" b="1" kern="0" smtClean="0">
                <a:solidFill>
                  <a:srgbClr val="0000FF"/>
                </a:solidFill>
                <a:latin typeface="Arial" charset="0"/>
              </a:rPr>
              <a:t>Việt </a:t>
            </a:r>
            <a:r>
              <a:rPr lang="fr-FR" sz="1900" b="1" kern="0">
                <a:solidFill>
                  <a:srgbClr val="0000FF"/>
                </a:solidFill>
                <a:latin typeface="Arial" charset="0"/>
              </a:rPr>
              <a:t>Nam đã tham gia Công ước khung về kiểm soát thuốc lá của Tổ chức Y tế thế giới và hiện nay Công ước đã có hiệu lực áp dụng tại Việt Nam. </a:t>
            </a:r>
            <a:endParaRPr lang="pt-BR" sz="1900" b="1" kern="0">
              <a:solidFill>
                <a:srgbClr val="0000FF"/>
              </a:solidFill>
              <a:latin typeface="Arial" charset="0"/>
            </a:endParaRPr>
          </a:p>
        </p:txBody>
      </p:sp>
    </p:spTree>
    <p:extLst>
      <p:ext uri="{BB962C8B-B14F-4D97-AF65-F5344CB8AC3E}">
        <p14:creationId xmlns:p14="http://schemas.microsoft.com/office/powerpoint/2010/main" val="14242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05000"/>
              </a:lnSpc>
              <a:spcBef>
                <a:spcPts val="600"/>
              </a:spcBef>
              <a:spcAft>
                <a:spcPts val="600"/>
              </a:spcAft>
            </a:pPr>
            <a:r>
              <a:rPr lang="en-US" sz="2400" b="1" smtClean="0">
                <a:solidFill>
                  <a:srgbClr val="FF0000"/>
                </a:solidFill>
                <a:latin typeface="Arial" panose="020B0604020202020204" pitchFamily="34" charset="0"/>
                <a:cs typeface="Arial" panose="020B0604020202020204" pitchFamily="34" charset="0"/>
              </a:rPr>
              <a:t>BỐ CỤC CỦA LUẬT</a:t>
            </a:r>
            <a:br>
              <a:rPr lang="en-US" sz="2400" b="1" smtClean="0">
                <a:solidFill>
                  <a:srgbClr val="FF0000"/>
                </a:solidFill>
                <a:latin typeface="Arial" panose="020B0604020202020204" pitchFamily="34" charset="0"/>
                <a:cs typeface="Arial" panose="020B0604020202020204" pitchFamily="34" charset="0"/>
              </a:rPr>
            </a:br>
            <a:r>
              <a:rPr lang="es-MX" sz="2100" b="1" smtClean="0">
                <a:solidFill>
                  <a:srgbClr val="0000FF"/>
                </a:solidFill>
                <a:latin typeface="Arial" panose="020B0604020202020204" pitchFamily="34" charset="0"/>
                <a:cs typeface="Arial" panose="020B0604020202020204" pitchFamily="34" charset="0"/>
              </a:rPr>
              <a:t>Luật gồm </a:t>
            </a:r>
            <a:r>
              <a:rPr lang="en-US" sz="2100" b="1" smtClean="0">
                <a:solidFill>
                  <a:srgbClr val="FF0000"/>
                </a:solidFill>
                <a:latin typeface="Arial" panose="020B0604020202020204" pitchFamily="34" charset="0"/>
                <a:cs typeface="Arial" panose="020B0604020202020204" pitchFamily="34" charset="0"/>
              </a:rPr>
              <a:t>05 chương và 35 điều</a:t>
            </a:r>
            <a:endParaRPr lang="en-US" sz="2100" b="1">
              <a:solidFill>
                <a:srgbClr val="0000FF"/>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 NHỮNG </a:t>
            </a:r>
            <a:r>
              <a:rPr lang="en-US" sz="2200" b="1" kern="0">
                <a:solidFill>
                  <a:srgbClr val="FF0066"/>
                </a:solidFill>
                <a:latin typeface="Arial" charset="0"/>
              </a:rPr>
              <a:t>QUY ĐỊNH </a:t>
            </a:r>
            <a:r>
              <a:rPr lang="en-US" sz="2200" b="1" kern="0" smtClean="0">
                <a:solidFill>
                  <a:srgbClr val="FF0066"/>
                </a:solidFill>
                <a:latin typeface="Arial" charset="0"/>
              </a:rPr>
              <a:t>CHUNG</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 CÁC </a:t>
            </a:r>
            <a:r>
              <a:rPr lang="en-US" sz="2200" b="1" kern="0">
                <a:solidFill>
                  <a:srgbClr val="FF0066"/>
                </a:solidFill>
                <a:latin typeface="Arial" charset="0"/>
              </a:rPr>
              <a:t>BIỆN PHÁP GIẢM NHU CẦU SỬ DỤNG THUỐC </a:t>
            </a:r>
            <a:r>
              <a:rPr lang="en-US" sz="2200" b="1" kern="0" smtClean="0">
                <a:solidFill>
                  <a:srgbClr val="FF0066"/>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III. CÁC </a:t>
            </a:r>
            <a:r>
              <a:rPr lang="en-US" sz="2200" b="1" kern="0">
                <a:solidFill>
                  <a:srgbClr val="0000FF"/>
                </a:solidFill>
                <a:latin typeface="Arial" charset="0"/>
              </a:rPr>
              <a:t>BIỆN PHÁP KIỂM SOÁT NGUỒN CUNG CẤP THUỐC </a:t>
            </a:r>
            <a:r>
              <a:rPr lang="en-US" sz="2200" b="1" kern="0" smtClean="0">
                <a:solidFill>
                  <a:srgbClr val="0000FF"/>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IV. CÁC </a:t>
            </a:r>
            <a:r>
              <a:rPr lang="en-US" sz="2200" b="1" kern="0">
                <a:solidFill>
                  <a:srgbClr val="FF0066"/>
                </a:solidFill>
                <a:latin typeface="Arial" charset="0"/>
              </a:rPr>
              <a:t>ĐIỀU KIỆN BẢO ĐẢM ĐỂ PHÒNG, CHỐNG TÁC HẠI CỦA THUỐC </a:t>
            </a:r>
            <a:r>
              <a:rPr lang="en-US" sz="2200" b="1" kern="0" smtClean="0">
                <a:solidFill>
                  <a:srgbClr val="FF0066"/>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 ĐIỀU </a:t>
            </a:r>
            <a:r>
              <a:rPr lang="en-US" sz="2200" b="1" kern="0">
                <a:solidFill>
                  <a:srgbClr val="0000FF"/>
                </a:solidFill>
                <a:latin typeface="Arial" charset="0"/>
              </a:rPr>
              <a:t>KHOẢN THI HÀNH</a:t>
            </a:r>
          </a:p>
          <a:p>
            <a:pPr indent="-457200" algn="just" eaLnBrk="1" hangingPunct="1">
              <a:lnSpc>
                <a:spcPct val="120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52581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I. NHỮNG QUY ĐỊNH CHUNG</a:t>
            </a:r>
            <a:br>
              <a:rPr lang="en-US" sz="2400" b="1" smtClean="0">
                <a:solidFill>
                  <a:srgbClr val="FF0000"/>
                </a:solidFill>
                <a:latin typeface="Arial" panose="020B0604020202020204" pitchFamily="34" charset="0"/>
                <a:cs typeface="Arial" panose="020B0604020202020204" pitchFamily="34" charset="0"/>
              </a:rPr>
            </a:br>
            <a:r>
              <a:rPr lang="vi-VN" sz="2400" b="1">
                <a:solidFill>
                  <a:srgbClr val="FF0066"/>
                </a:solidFill>
                <a:latin typeface="Arial" charset="0"/>
              </a:rPr>
              <a:t>Điều </a:t>
            </a:r>
            <a:r>
              <a:rPr lang="en-US" sz="2400" b="1" smtClean="0">
                <a:solidFill>
                  <a:srgbClr val="FF0066"/>
                </a:solidFill>
                <a:latin typeface="Arial" charset="0"/>
              </a:rPr>
              <a:t>2</a:t>
            </a:r>
            <a:r>
              <a:rPr lang="vi-VN" sz="2400" b="1" smtClean="0">
                <a:solidFill>
                  <a:srgbClr val="FF0066"/>
                </a:solidFill>
                <a:latin typeface="Arial" charset="0"/>
              </a:rPr>
              <a:t>. </a:t>
            </a:r>
            <a:r>
              <a:rPr lang="vi-VN" sz="2400" b="1">
                <a:solidFill>
                  <a:srgbClr val="FF0066"/>
                </a:solidFill>
                <a:latin typeface="Arial" charset="0"/>
              </a:rPr>
              <a:t>Giải thích từ </a:t>
            </a:r>
            <a:r>
              <a:rPr lang="vi-VN" sz="2400" b="1" smtClean="0">
                <a:solidFill>
                  <a:srgbClr val="FF0066"/>
                </a:solidFill>
                <a:latin typeface="Arial" charset="0"/>
              </a:rPr>
              <a:t>ngữ</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Thuốc </a:t>
            </a:r>
            <a:r>
              <a:rPr lang="en-US" sz="2100" b="1" kern="0">
                <a:solidFill>
                  <a:srgbClr val="FF0066"/>
                </a:solidFill>
                <a:latin typeface="Arial" charset="0"/>
              </a:rPr>
              <a:t>lá </a:t>
            </a:r>
            <a:r>
              <a:rPr lang="en-US" sz="2100" b="1" kern="0">
                <a:solidFill>
                  <a:srgbClr val="0000FF"/>
                </a:solidFill>
                <a:latin typeface="Arial" charset="0"/>
              </a:rPr>
              <a:t>là sản phẩm được sản xuất từ toàn bộ hoặc một phần nguyên liệu thuốc lá, được chế biến dưới dạng thuốc lá điếu, xì gà, thuốc lá sợi, thuốc lào hoặc các dạng </a:t>
            </a:r>
            <a:r>
              <a:rPr lang="en-US" sz="2100" b="1" kern="0" smtClean="0">
                <a:solidFill>
                  <a:srgbClr val="0000FF"/>
                </a:solidFill>
                <a:latin typeface="Arial" charset="0"/>
              </a:rPr>
              <a:t>khác.</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Sử </a:t>
            </a:r>
            <a:r>
              <a:rPr lang="en-US" sz="2100" b="1" kern="0">
                <a:solidFill>
                  <a:srgbClr val="FF0066"/>
                </a:solidFill>
                <a:latin typeface="Arial" charset="0"/>
              </a:rPr>
              <a:t>dụng thuốc lá </a:t>
            </a:r>
            <a:r>
              <a:rPr lang="en-US" sz="2100" b="1" kern="0">
                <a:solidFill>
                  <a:srgbClr val="0000FF"/>
                </a:solidFill>
                <a:latin typeface="Arial" charset="0"/>
              </a:rPr>
              <a:t>là hành vi hút, nhai, ngửi, hít, ngậm sản phẩm thuốc </a:t>
            </a:r>
            <a:r>
              <a:rPr lang="en-US" sz="21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Nguyên </a:t>
            </a:r>
            <a:r>
              <a:rPr lang="en-US" sz="2100" b="1" kern="0">
                <a:solidFill>
                  <a:srgbClr val="FF0066"/>
                </a:solidFill>
                <a:latin typeface="Arial" charset="0"/>
              </a:rPr>
              <a:t>liệu thuốc lá </a:t>
            </a:r>
            <a:r>
              <a:rPr lang="en-US" sz="2100" b="1" kern="0">
                <a:solidFill>
                  <a:srgbClr val="0000FF"/>
                </a:solidFill>
                <a:latin typeface="Arial" charset="0"/>
              </a:rPr>
              <a:t>là lá thuốc lá dưới dạng rời, tấm đã sơ chế tách cọng, sợi thuốc lá, cọng thuốc lá và nguyên liệu thay thế khác dùng để sản xuất thuốc </a:t>
            </a:r>
            <a:r>
              <a:rPr lang="en-US" sz="21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Tác </a:t>
            </a:r>
            <a:r>
              <a:rPr lang="en-US" sz="2100" b="1" kern="0">
                <a:solidFill>
                  <a:srgbClr val="FF0066"/>
                </a:solidFill>
                <a:latin typeface="Arial" charset="0"/>
              </a:rPr>
              <a:t>hại của thuốc lá </a:t>
            </a:r>
            <a:r>
              <a:rPr lang="en-US" sz="2100" b="1" kern="0">
                <a:solidFill>
                  <a:srgbClr val="0000FF"/>
                </a:solidFill>
                <a:latin typeface="Arial" charset="0"/>
              </a:rPr>
              <a:t>là ảnh hưởng có hại của việc sản xuất, sử dụng thuốc lá gây ra cho sức khỏe con người, môi trường và sự phát triển kinh tế - xã </a:t>
            </a:r>
            <a:r>
              <a:rPr lang="en-US" sz="2100" b="1" kern="0" smtClean="0">
                <a:solidFill>
                  <a:srgbClr val="0000FF"/>
                </a:solidFill>
                <a:latin typeface="Arial" charset="0"/>
              </a:rPr>
              <a:t>hội.</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Cảnh </a:t>
            </a:r>
            <a:r>
              <a:rPr lang="en-US" sz="2100" b="1" kern="0">
                <a:solidFill>
                  <a:srgbClr val="FF0066"/>
                </a:solidFill>
                <a:latin typeface="Arial" charset="0"/>
              </a:rPr>
              <a:t>báo sức khoẻ </a:t>
            </a:r>
            <a:r>
              <a:rPr lang="en-US" sz="2100" b="1" kern="0">
                <a:solidFill>
                  <a:srgbClr val="0000FF"/>
                </a:solidFill>
                <a:latin typeface="Arial" charset="0"/>
              </a:rPr>
              <a:t>là thông tin bằng chữ và hình ảnh mô tả hoặc giải thích về ảnh hưởng có hại tới sức khỏe con người do việc sử dụng thuốc lá</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277191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66"/>
                </a:solidFill>
                <a:latin typeface="Arial" charset="0"/>
              </a:rPr>
              <a:t>Điều </a:t>
            </a:r>
            <a:r>
              <a:rPr lang="en-US" sz="2600" b="1" smtClean="0">
                <a:solidFill>
                  <a:srgbClr val="FF0066"/>
                </a:solidFill>
                <a:latin typeface="Arial" charset="0"/>
              </a:rPr>
              <a:t>2</a:t>
            </a:r>
            <a:r>
              <a:rPr lang="vi-VN" sz="2600" b="1" smtClean="0">
                <a:solidFill>
                  <a:srgbClr val="FF0066"/>
                </a:solidFill>
                <a:latin typeface="Arial" charset="0"/>
              </a:rPr>
              <a:t>. </a:t>
            </a:r>
            <a:r>
              <a:rPr lang="vi-VN" sz="2600" b="1">
                <a:solidFill>
                  <a:srgbClr val="FF0066"/>
                </a:solidFill>
                <a:latin typeface="Arial" charset="0"/>
              </a:rPr>
              <a:t>Giải thích từ </a:t>
            </a:r>
            <a:r>
              <a:rPr lang="vi-VN" sz="2600" b="1" smtClean="0">
                <a:solidFill>
                  <a:srgbClr val="FF0066"/>
                </a:solidFill>
                <a:latin typeface="Arial" charset="0"/>
              </a:rPr>
              <a:t>ngữ</a:t>
            </a:r>
            <a:endParaRPr lang="en-US" sz="26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Kinh </a:t>
            </a:r>
            <a:r>
              <a:rPr lang="en-US" sz="2000" b="1" kern="0">
                <a:solidFill>
                  <a:srgbClr val="FF0066"/>
                </a:solidFill>
                <a:latin typeface="Arial" charset="0"/>
              </a:rPr>
              <a:t>doanh thuốc lá </a:t>
            </a:r>
            <a:r>
              <a:rPr lang="en-US" sz="2000" b="1" kern="0">
                <a:solidFill>
                  <a:srgbClr val="0000FF"/>
                </a:solidFill>
                <a:latin typeface="Arial" charset="0"/>
              </a:rPr>
              <a:t>là việc thực hiện liên tục một, một số hoặc tất cả các công đoạn của quá trình từ sản xuất, nhập khẩu đến tiêu thụ thuốc lá trên thị trường nhằm mục đích sinh </a:t>
            </a:r>
            <a:r>
              <a:rPr lang="en-US" sz="2000" b="1" kern="0" smtClean="0">
                <a:solidFill>
                  <a:srgbClr val="0000FF"/>
                </a:solidFill>
                <a:latin typeface="Arial" charset="0"/>
              </a:rPr>
              <a:t>lợi.</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Địa </a:t>
            </a:r>
            <a:r>
              <a:rPr lang="en-US" sz="2000" b="1" kern="0">
                <a:solidFill>
                  <a:srgbClr val="FF0066"/>
                </a:solidFill>
                <a:latin typeface="Arial" charset="0"/>
              </a:rPr>
              <a:t>điểm công cộng </a:t>
            </a:r>
            <a:r>
              <a:rPr lang="en-US" sz="2000" b="1" kern="0">
                <a:solidFill>
                  <a:srgbClr val="0000FF"/>
                </a:solidFill>
                <a:latin typeface="Arial" charset="0"/>
              </a:rPr>
              <a:t>là nơi phục vụ chung cho nhu cầu của nhiều </a:t>
            </a:r>
            <a:r>
              <a:rPr lang="en-US" sz="2000" b="1" kern="0" smtClean="0">
                <a:solidFill>
                  <a:srgbClr val="0000FF"/>
                </a:solidFill>
                <a:latin typeface="Arial" charset="0"/>
              </a:rPr>
              <a:t>người.</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Nơi </a:t>
            </a:r>
            <a:r>
              <a:rPr lang="en-US" sz="2000" b="1" kern="0">
                <a:solidFill>
                  <a:srgbClr val="FF0066"/>
                </a:solidFill>
                <a:latin typeface="Arial" charset="0"/>
              </a:rPr>
              <a:t>làm việc </a:t>
            </a:r>
            <a:r>
              <a:rPr lang="en-US" sz="2000" b="1" kern="0">
                <a:solidFill>
                  <a:srgbClr val="0000FF"/>
                </a:solidFill>
                <a:latin typeface="Arial" charset="0"/>
              </a:rPr>
              <a:t>là nơi được sử dụng cho mục đích lao </a:t>
            </a:r>
            <a:r>
              <a:rPr lang="en-US" sz="2000" b="1" kern="0" smtClean="0">
                <a:solidFill>
                  <a:srgbClr val="0000FF"/>
                </a:solidFill>
                <a:latin typeface="Arial" charset="0"/>
              </a:rPr>
              <a:t>động.</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Trong </a:t>
            </a:r>
            <a:r>
              <a:rPr lang="en-US" sz="2000" b="1" kern="0">
                <a:solidFill>
                  <a:srgbClr val="FF0066"/>
                </a:solidFill>
                <a:latin typeface="Arial" charset="0"/>
              </a:rPr>
              <a:t>nhà </a:t>
            </a:r>
            <a:r>
              <a:rPr lang="en-US" sz="2000" b="1" kern="0">
                <a:solidFill>
                  <a:srgbClr val="0000FF"/>
                </a:solidFill>
                <a:latin typeface="Arial" charset="0"/>
              </a:rPr>
              <a:t>là nơi có mái che và có một hay nhiều bức tường chắn hoặc vách ngăn xung quanh</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84567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Trách nhiệm quản lý nhà nước về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phòng</a:t>
            </a:r>
            <a:r>
              <a:rPr lang="en-US" sz="2600" b="1">
                <a:solidFill>
                  <a:srgbClr val="FF0000"/>
                </a:solidFill>
                <a:latin typeface="Arial" panose="020B0604020202020204" pitchFamily="34" charset="0"/>
                <a:cs typeface="Arial" panose="020B0604020202020204" pitchFamily="34" charset="0"/>
              </a:rPr>
              <a:t>, chống tác hại của thuốc lá </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thống nhất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Bộ </a:t>
            </a:r>
            <a:r>
              <a:rPr lang="en-US" sz="2200" b="1" kern="0">
                <a:solidFill>
                  <a:srgbClr val="0000FF"/>
                </a:solidFill>
                <a:latin typeface="Arial" charset="0"/>
              </a:rPr>
              <a:t>Y tế chịu trách nhiệm trước Chính phủ thực hiện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Các </a:t>
            </a:r>
            <a:r>
              <a:rPr lang="en-US" sz="2200" b="1" kern="0">
                <a:solidFill>
                  <a:srgbClr val="0000FF"/>
                </a:solidFill>
                <a:latin typeface="Arial" charset="0"/>
              </a:rPr>
              <a:t>bộ, cơ quan ngang bộ khác trong phạm vi nhiệm vụ, quyền hạn của mình có trách nhiệm chủ động thực hiện nhiệm vụ về phòng, chống tác hại của thuốc lá; phối hợp với Bộ Y tế thực hiện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Ủy </a:t>
            </a:r>
            <a:r>
              <a:rPr lang="en-US" sz="2200" b="1" kern="0">
                <a:solidFill>
                  <a:srgbClr val="0000FF"/>
                </a:solidFill>
                <a:latin typeface="Arial" charset="0"/>
              </a:rPr>
              <a:t>ban nhân dân các cấp trong phạm vi nhiệm vụ, quyền hạn của mình thực hiện quản lý nhà nước về phòng, chống tác hại của thuốc lá; chủ trì tổ chức, chỉ đạo và chịu trách nhiệm thực hiện các quy định về địa điểm cấm hút thuốc lá tại địa phương</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6816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6. Trách nhiệm của người đứng đầu cơ quan, tổ chức, địa phương trong phòng, chống tác hại của thuốc lá </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Đưa </a:t>
            </a:r>
            <a:r>
              <a:rPr lang="en-US" sz="2200" b="1" kern="0">
                <a:solidFill>
                  <a:srgbClr val="0000FF"/>
                </a:solidFill>
                <a:latin typeface="Arial" charset="0"/>
              </a:rPr>
              <a:t>nội dung phòng, chống tác hại của thuốc lá vào kế hoạch hoạt động hằng năm, quy định không hút thuốc lá tại nơi làm việc vào </a:t>
            </a:r>
            <a:r>
              <a:rPr lang="en-US" sz="2200" b="1" kern="0">
                <a:solidFill>
                  <a:srgbClr val="FF0066"/>
                </a:solidFill>
                <a:latin typeface="Arial" charset="0"/>
              </a:rPr>
              <a:t>quy chế nội </a:t>
            </a:r>
            <a:r>
              <a:rPr lang="en-US" sz="2200" b="1" kern="0" smtClean="0">
                <a:solidFill>
                  <a:srgbClr val="FF0066"/>
                </a:solidFill>
                <a:latin typeface="Arial" charset="0"/>
              </a:rPr>
              <a:t>bộ</a:t>
            </a:r>
            <a:r>
              <a:rPr lang="en-US" sz="2200" b="1" kern="0" smtClean="0">
                <a:solidFill>
                  <a:srgbClr val="0000FF"/>
                </a:solidFill>
                <a:latin typeface="Arial" charset="0"/>
              </a:rPr>
              <a:t>.</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Đưa </a:t>
            </a:r>
            <a:r>
              <a:rPr lang="en-US" sz="2200" b="1" kern="0">
                <a:solidFill>
                  <a:srgbClr val="0000FF"/>
                </a:solidFill>
                <a:latin typeface="Arial" charset="0"/>
              </a:rPr>
              <a:t>quy định về việc hạn chế hoặc </a:t>
            </a:r>
            <a:r>
              <a:rPr lang="en-US" sz="2200" b="1" kern="0">
                <a:solidFill>
                  <a:srgbClr val="FF0066"/>
                </a:solidFill>
                <a:latin typeface="Arial" charset="0"/>
              </a:rPr>
              <a:t>không hút thuốc lá trong các đám cưới, đám tang, lễ hội</a:t>
            </a:r>
            <a:r>
              <a:rPr lang="en-US" sz="2200" b="1" kern="0">
                <a:solidFill>
                  <a:srgbClr val="0000FF"/>
                </a:solidFill>
                <a:latin typeface="Arial" charset="0"/>
              </a:rPr>
              <a:t> trên địa bàn dân cư vào hương </a:t>
            </a:r>
            <a:r>
              <a:rPr lang="en-US" sz="2200" b="1" kern="0" smtClean="0">
                <a:solidFill>
                  <a:srgbClr val="0000FF"/>
                </a:solidFill>
                <a:latin typeface="Arial" charset="0"/>
              </a:rPr>
              <a:t>ước.</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Gương </a:t>
            </a:r>
            <a:r>
              <a:rPr lang="en-US" sz="2200" b="1" kern="0">
                <a:solidFill>
                  <a:srgbClr val="0000FF"/>
                </a:solidFill>
                <a:latin typeface="Arial" charset="0"/>
              </a:rPr>
              <a:t>mẫu thực hiện và vận động cơ quan, tổ chức, địa phương thực hiện các quy định của pháp luật về phòng, chống tác hại của thuốc lá.</a:t>
            </a:r>
          </a:p>
          <a:p>
            <a:pPr indent="-457200" algn="just" eaLnBrk="1" hangingPunct="1">
              <a:lnSpc>
                <a:spcPct val="110000"/>
              </a:lnSpc>
              <a:spcBef>
                <a:spcPts val="6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2385794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7. Quyền và nghĩa vụ của công dân trong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Được </a:t>
            </a:r>
            <a:r>
              <a:rPr lang="en-US" sz="2200" b="1" kern="0">
                <a:solidFill>
                  <a:srgbClr val="0000FF"/>
                </a:solidFill>
                <a:latin typeface="Arial" charset="0"/>
              </a:rPr>
              <a:t>sống, làm việc trong môi trường không có khói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thuốc 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Yêu </a:t>
            </a:r>
            <a:r>
              <a:rPr lang="en-US" sz="2200" b="1" kern="0">
                <a:solidFill>
                  <a:srgbClr val="0000FF"/>
                </a:solidFill>
                <a:latin typeface="Arial" charset="0"/>
              </a:rPr>
              <a:t>cầu người hút thuốc lá không hút thuốc lá tại địa điểm có quy định cấm hút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Vận </a:t>
            </a:r>
            <a:r>
              <a:rPr lang="en-US" sz="2200" b="1" kern="0">
                <a:solidFill>
                  <a:srgbClr val="0000FF"/>
                </a:solidFill>
                <a:latin typeface="Arial" charset="0"/>
              </a:rPr>
              <a:t>động, tuyên truyền người khác không sử dụng thuốc lá, cai nghiện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Yêu </a:t>
            </a:r>
            <a:r>
              <a:rPr lang="en-US" sz="2200" b="1" kern="0">
                <a:solidFill>
                  <a:srgbClr val="0000FF"/>
                </a:solidFill>
                <a:latin typeface="Arial" charset="0"/>
              </a:rPr>
              <a:t>cầu cơ quan, tổ chức, cá nhân có thẩm quyền xử lý người có hành vi hút thuốc lá tại địa điểm có quy định cấm hút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Phản </a:t>
            </a:r>
            <a:r>
              <a:rPr lang="en-US" sz="2200" b="1" kern="0">
                <a:solidFill>
                  <a:srgbClr val="0000FF"/>
                </a:solidFill>
                <a:latin typeface="Arial" charset="0"/>
              </a:rPr>
              <a:t>ánh hoặc tố cáo cơ quan, người có thẩm quyền không xử lý hành vi hút thuốc lá tại địa điểm có quy định cấm hút thuốc lá.</a:t>
            </a:r>
          </a:p>
          <a:p>
            <a:pPr indent="-457200" algn="just" eaLnBrk="1" hangingPunct="1">
              <a:lnSpc>
                <a:spcPct val="110000"/>
              </a:lnSpc>
              <a:spcBef>
                <a:spcPts val="6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75698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9. Các hành vi bị nghiêm cấm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Sản </a:t>
            </a:r>
            <a:r>
              <a:rPr lang="en-US" sz="1900" b="1" kern="0">
                <a:solidFill>
                  <a:srgbClr val="0000FF"/>
                </a:solidFill>
                <a:latin typeface="Arial" charset="0"/>
              </a:rPr>
              <a:t>xuất, mua bán, nhập khẩu, tàng trữ, vận chuyển thuốc lá giả, sản phẩm được thiết kế có hình thức hoặc kiểu dáng như bao, gói hoặc điếu thuốc lá; mua bán, tàng trữ, vận chuyển nguyên liệu thuốc lá, thuốc lá nhập </a:t>
            </a:r>
            <a:r>
              <a:rPr lang="en-US" sz="1900" b="1" kern="0" smtClean="0">
                <a:solidFill>
                  <a:srgbClr val="0000FF"/>
                </a:solidFill>
                <a:latin typeface="Arial" charset="0"/>
              </a:rPr>
              <a:t>lậu.</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Quảng </a:t>
            </a:r>
            <a:r>
              <a:rPr lang="en-US" sz="1900" b="1" kern="0">
                <a:solidFill>
                  <a:srgbClr val="0000FF"/>
                </a:solidFill>
                <a:latin typeface="Arial" charset="0"/>
              </a:rPr>
              <a:t>cáo, khuyến mại thuốc lá; tiếp thị thuốc lá trực tiếp tới người tiêu dùng dưới mọi hình </a:t>
            </a:r>
            <a:r>
              <a:rPr lang="en-US" sz="1900" b="1" kern="0" smtClean="0">
                <a:solidFill>
                  <a:srgbClr val="0000FF"/>
                </a:solidFill>
                <a:latin typeface="Arial" charset="0"/>
              </a:rPr>
              <a:t>thức.</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Tài </a:t>
            </a:r>
            <a:r>
              <a:rPr lang="en-US" sz="1900" b="1" kern="0">
                <a:solidFill>
                  <a:srgbClr val="0000FF"/>
                </a:solidFill>
                <a:latin typeface="Arial" charset="0"/>
              </a:rPr>
              <a:t>trợ của tổ chức, cá nhân kinh doanh thuốc lá, trừ trường hợp quy định tại Điều 16 của Luật này.</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a:solidFill>
                  <a:srgbClr val="0000FF"/>
                </a:solidFill>
                <a:latin typeface="Arial" charset="0"/>
              </a:rPr>
              <a:t>Người chưa đủ 18 tuổi sử dụng, mua, bán thuốc </a:t>
            </a:r>
            <a:r>
              <a:rPr lang="en-US" sz="1900" b="1" kern="0" smtClean="0">
                <a:solidFill>
                  <a:srgbClr val="0000FF"/>
                </a:solidFill>
                <a:latin typeface="Arial" charset="0"/>
              </a:rPr>
              <a:t>lá.</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Sử </a:t>
            </a:r>
            <a:r>
              <a:rPr lang="en-US" sz="1900" b="1" kern="0">
                <a:solidFill>
                  <a:srgbClr val="0000FF"/>
                </a:solidFill>
                <a:latin typeface="Arial" charset="0"/>
              </a:rPr>
              <a:t>dụng người chưa đủ 18 tuổi mua, bán thuốc </a:t>
            </a:r>
            <a:r>
              <a:rPr lang="en-US" sz="1900" b="1" kern="0" smtClean="0">
                <a:solidFill>
                  <a:srgbClr val="0000FF"/>
                </a:solidFill>
                <a:latin typeface="Arial" charset="0"/>
              </a:rPr>
              <a:t>lá.</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Bán</a:t>
            </a:r>
            <a:r>
              <a:rPr lang="en-US" sz="1900" b="1" kern="0">
                <a:solidFill>
                  <a:srgbClr val="0000FF"/>
                </a:solidFill>
                <a:latin typeface="Arial" charset="0"/>
              </a:rPr>
              <a:t>, cung cấp thuốc lá cho người chưa đủ 18 </a:t>
            </a:r>
            <a:r>
              <a:rPr lang="en-US" sz="1900" b="1" kern="0" smtClean="0">
                <a:solidFill>
                  <a:srgbClr val="0000FF"/>
                </a:solidFill>
                <a:latin typeface="Arial" charset="0"/>
              </a:rPr>
              <a:t>tuổi.</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Bán </a:t>
            </a:r>
            <a:r>
              <a:rPr lang="en-US" sz="1900" b="1" kern="0">
                <a:solidFill>
                  <a:srgbClr val="0000FF"/>
                </a:solidFill>
                <a:latin typeface="Arial" charset="0"/>
              </a:rPr>
              <a:t>thuốc lá bằng máy bán thuốc lá tự động; hút, bán thuốc lá tại địa điểm có quy định </a:t>
            </a:r>
            <a:r>
              <a:rPr lang="en-US" sz="1900" b="1" kern="0" smtClean="0">
                <a:solidFill>
                  <a:srgbClr val="0000FF"/>
                </a:solidFill>
                <a:latin typeface="Arial" charset="0"/>
              </a:rPr>
              <a:t>cấm.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Sử </a:t>
            </a:r>
            <a:r>
              <a:rPr lang="en-US" sz="1900" b="1" kern="0">
                <a:solidFill>
                  <a:srgbClr val="0000FF"/>
                </a:solidFill>
                <a:latin typeface="Arial" charset="0"/>
              </a:rPr>
              <a:t>dụng hình ảnh thuốc lá trên báo chí, xuất bản phẩm dành riêng cho trẻ </a:t>
            </a:r>
            <a:r>
              <a:rPr lang="en-US" sz="1900" b="1" kern="0" smtClean="0">
                <a:solidFill>
                  <a:srgbClr val="0000FF"/>
                </a:solidFill>
                <a:latin typeface="Arial" charset="0"/>
              </a:rPr>
              <a:t>em.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Vận </a:t>
            </a:r>
            <a:r>
              <a:rPr lang="en-US" sz="1900" b="1" kern="0">
                <a:solidFill>
                  <a:srgbClr val="0000FF"/>
                </a:solidFill>
                <a:latin typeface="Arial" charset="0"/>
              </a:rPr>
              <a:t>động, ép buộc người khác sử dụng thuốc lá</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29391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036"/>
            <a:ext cx="9144000" cy="6104964"/>
          </a:xfrm>
          <a:prstGeom prst="rect">
            <a:avLst/>
          </a:prstGeom>
        </p:spPr>
      </p:pic>
    </p:spTree>
    <p:extLst>
      <p:ext uri="{BB962C8B-B14F-4D97-AF65-F5344CB8AC3E}">
        <p14:creationId xmlns:p14="http://schemas.microsoft.com/office/powerpoint/2010/main" val="1372003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II. </a:t>
            </a:r>
            <a:r>
              <a:rPr lang="en-US" sz="2400" b="1" smtClean="0">
                <a:solidFill>
                  <a:srgbClr val="FF0000"/>
                </a:solidFill>
                <a:latin typeface="Arial" panose="020B0604020202020204" pitchFamily="34" charset="0"/>
                <a:cs typeface="Arial" panose="020B0604020202020204" pitchFamily="34" charset="0"/>
              </a:rPr>
              <a:t>CÁC </a:t>
            </a:r>
            <a:r>
              <a:rPr lang="en-US" sz="2400" b="1">
                <a:solidFill>
                  <a:srgbClr val="FF0000"/>
                </a:solidFill>
                <a:latin typeface="Arial" panose="020B0604020202020204" pitchFamily="34" charset="0"/>
                <a:cs typeface="Arial" panose="020B0604020202020204" pitchFamily="34" charset="0"/>
              </a:rPr>
              <a:t>BIỆN PHÁP GIẢM NHU CẦU SỬ DỤNG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800"/>
              </a:spcBef>
              <a:spcAft>
                <a:spcPts val="0"/>
              </a:spcAft>
              <a:buClr>
                <a:srgbClr val="FF0000"/>
              </a:buClr>
              <a:buFont typeface="Wingdings" pitchFamily="2" charset="2"/>
              <a:buChar char="Ø"/>
              <a:defRPr/>
            </a:pPr>
            <a:r>
              <a:rPr lang="en-US" sz="2300" b="1" kern="0" smtClean="0">
                <a:solidFill>
                  <a:srgbClr val="FF0066"/>
                </a:solidFill>
                <a:latin typeface="Arial" charset="0"/>
              </a:rPr>
              <a:t>Điều </a:t>
            </a:r>
            <a:r>
              <a:rPr lang="en-US" sz="2300" b="1" kern="0">
                <a:solidFill>
                  <a:srgbClr val="FF0066"/>
                </a:solidFill>
                <a:latin typeface="Arial" charset="0"/>
              </a:rPr>
              <a:t>10. Thông tin, giáo dục, truyền thông về phòng, chống tác hại của thuốc lá</a:t>
            </a:r>
          </a:p>
          <a:p>
            <a:pPr indent="-457200" algn="just" eaLnBrk="1" hangingPunct="1">
              <a:lnSpc>
                <a:spcPct val="110000"/>
              </a:lnSpc>
              <a:spcBef>
                <a:spcPts val="800"/>
              </a:spcBef>
              <a:spcAft>
                <a:spcPts val="0"/>
              </a:spcAft>
              <a:buClr>
                <a:srgbClr val="FF0000"/>
              </a:buClr>
              <a:buFont typeface="+mj-lt"/>
              <a:buAutoNum type="arabicPeriod" startAt="3"/>
              <a:defRPr/>
            </a:pPr>
            <a:r>
              <a:rPr lang="en-US" sz="2300" b="1" kern="0" smtClean="0">
                <a:solidFill>
                  <a:srgbClr val="0000FF"/>
                </a:solidFill>
                <a:latin typeface="Arial" charset="0"/>
              </a:rPr>
              <a:t>Trách </a:t>
            </a:r>
            <a:r>
              <a:rPr lang="en-US" sz="2300" b="1" kern="0">
                <a:solidFill>
                  <a:srgbClr val="0000FF"/>
                </a:solidFill>
                <a:latin typeface="Arial" charset="0"/>
              </a:rPr>
              <a:t>nhiệm trong thông tin, giáo dục, truyền thông được quy định như </a:t>
            </a:r>
            <a:r>
              <a:rPr lang="en-US" sz="2300" b="1" kern="0" smtClean="0">
                <a:solidFill>
                  <a:srgbClr val="0000FF"/>
                </a:solidFill>
                <a:latin typeface="Arial" charset="0"/>
              </a:rPr>
              <a:t>sau:</a:t>
            </a:r>
          </a:p>
          <a:p>
            <a:pPr marL="577850" indent="-468313" algn="just" eaLnBrk="1" hangingPunct="1">
              <a:lnSpc>
                <a:spcPct val="110000"/>
              </a:lnSpc>
              <a:spcBef>
                <a:spcPts val="800"/>
              </a:spcBef>
              <a:spcAft>
                <a:spcPts val="0"/>
              </a:spcAft>
              <a:buClr>
                <a:srgbClr val="FF0000"/>
              </a:buClr>
              <a:buNone/>
              <a:defRPr/>
            </a:pPr>
            <a:r>
              <a:rPr lang="en-US" sz="2300" b="1" kern="0" smtClean="0">
                <a:solidFill>
                  <a:srgbClr val="FF0000"/>
                </a:solidFill>
                <a:latin typeface="Arial" charset="0"/>
              </a:rPr>
              <a:t>đ</a:t>
            </a:r>
            <a:r>
              <a:rPr lang="en-US" sz="2300" b="1" kern="0">
                <a:solidFill>
                  <a:srgbClr val="FF0000"/>
                </a:solidFill>
                <a:latin typeface="Arial" charset="0"/>
              </a:rPr>
              <a:t>)</a:t>
            </a:r>
            <a:r>
              <a:rPr lang="en-US" sz="2300" b="1" kern="0">
                <a:solidFill>
                  <a:srgbClr val="0000FF"/>
                </a:solidFill>
                <a:latin typeface="Arial" charset="0"/>
              </a:rPr>
              <a:t> </a:t>
            </a:r>
            <a:r>
              <a:rPr lang="en-US" sz="2300" b="1" kern="0" smtClean="0">
                <a:solidFill>
                  <a:srgbClr val="0000FF"/>
                </a:solidFill>
                <a:latin typeface="Arial" charset="0"/>
              </a:rPr>
              <a:t> Bộ </a:t>
            </a:r>
            <a:r>
              <a:rPr lang="en-US" sz="2300" b="1" kern="0">
                <a:solidFill>
                  <a:srgbClr val="0000FF"/>
                </a:solidFill>
                <a:latin typeface="Arial" charset="0"/>
              </a:rPr>
              <a:t>Giáo dục và Đào tạo có trách nhiệm xây dựng nội dung về phòng, chống tác hại của thuốc lá và lồng ghép vào chương trình giáo dục phù hợp với các cấp </a:t>
            </a:r>
            <a:r>
              <a:rPr lang="en-US" sz="2300" b="1" kern="0" smtClean="0">
                <a:solidFill>
                  <a:srgbClr val="0000FF"/>
                </a:solidFill>
                <a:latin typeface="Arial" charset="0"/>
              </a:rPr>
              <a:t>học;</a:t>
            </a:r>
          </a:p>
          <a:p>
            <a:pPr marL="577850" indent="-468313" algn="just" eaLnBrk="1" hangingPunct="1">
              <a:lnSpc>
                <a:spcPct val="110000"/>
              </a:lnSpc>
              <a:spcBef>
                <a:spcPts val="800"/>
              </a:spcBef>
              <a:spcAft>
                <a:spcPts val="0"/>
              </a:spcAft>
              <a:buClr>
                <a:srgbClr val="FF0000"/>
              </a:buClr>
              <a:buFont typeface="+mj-lt"/>
              <a:buAutoNum type="alphaLcParenR" startAt="8"/>
              <a:defRPr/>
            </a:pPr>
            <a:r>
              <a:rPr lang="en-US" sz="2300" b="1" kern="0" smtClean="0">
                <a:solidFill>
                  <a:srgbClr val="0000FF"/>
                </a:solidFill>
                <a:latin typeface="Arial" charset="0"/>
              </a:rPr>
              <a:t>Cơ </a:t>
            </a:r>
            <a:r>
              <a:rPr lang="en-US" sz="2300" b="1" kern="0">
                <a:solidFill>
                  <a:srgbClr val="0000FF"/>
                </a:solidFill>
                <a:latin typeface="Arial" charset="0"/>
              </a:rPr>
              <a:t>quan, tổ chức khác trong phạm vi nhiệm vụ, quyền hạn của mình có trách nhiệm tổ chức thông tin, giáo dục, truyền thông về phòng, chống tác hại của thuốc lá theo quy định của Luật này.</a:t>
            </a:r>
          </a:p>
          <a:p>
            <a:pPr marL="577850" indent="-468313" algn="just" eaLnBrk="1" hangingPunct="1">
              <a:lnSpc>
                <a:spcPct val="110000"/>
              </a:lnSpc>
              <a:spcBef>
                <a:spcPts val="800"/>
              </a:spcBef>
              <a:spcAft>
                <a:spcPts val="0"/>
              </a:spcAft>
              <a:buClr>
                <a:srgbClr val="FF0000"/>
              </a:buClr>
              <a:buNone/>
              <a:defRPr/>
            </a:pPr>
            <a:endParaRPr lang="en-US" sz="2300" b="1" kern="0">
              <a:solidFill>
                <a:srgbClr val="0000FF"/>
              </a:solidFill>
              <a:latin typeface="Arial" charset="0"/>
            </a:endParaRPr>
          </a:p>
        </p:txBody>
      </p:sp>
    </p:spTree>
    <p:extLst>
      <p:ext uri="{BB962C8B-B14F-4D97-AF65-F5344CB8AC3E}">
        <p14:creationId xmlns:p14="http://schemas.microsoft.com/office/powerpoint/2010/main" val="56737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2800" b="1" smtClean="0">
                <a:solidFill>
                  <a:srgbClr val="FFFF00"/>
                </a:solidFill>
                <a:latin typeface="Arial" panose="020B0604020202020204" pitchFamily="34" charset="0"/>
                <a:cs typeface="Arial" panose="020B0604020202020204" pitchFamily="34" charset="0"/>
              </a:rPr>
              <a:t>LUẬT PHÒNG, CHỐNG TÁC HẠI </a:t>
            </a:r>
            <a:br>
              <a:rPr lang="en-US" altLang="en-US" sz="2800" b="1" smtClean="0">
                <a:solidFill>
                  <a:srgbClr val="FFFF00"/>
                </a:solidFill>
                <a:latin typeface="Arial" panose="020B0604020202020204" pitchFamily="34" charset="0"/>
                <a:cs typeface="Arial" panose="020B0604020202020204" pitchFamily="34" charset="0"/>
              </a:rPr>
            </a:br>
            <a:r>
              <a:rPr lang="en-US" altLang="en-US" sz="2800" b="1" smtClean="0">
                <a:solidFill>
                  <a:srgbClr val="FFFF00"/>
                </a:solidFill>
                <a:latin typeface="Arial" panose="020B0604020202020204" pitchFamily="34" charset="0"/>
                <a:cs typeface="Arial" panose="020B0604020202020204" pitchFamily="34" charset="0"/>
              </a:rPr>
              <a:t>CỦA THUỐC LÁ NĂM 2012</a:t>
            </a:r>
            <a:endParaRPr lang="en-US" sz="2800" b="1">
              <a:solidFill>
                <a:srgbClr val="FFFF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 y="1146413"/>
            <a:ext cx="9138314" cy="5333999"/>
          </a:xfrm>
          <a:prstGeom prst="rect">
            <a:avLst/>
          </a:prstGeom>
        </p:spPr>
      </p:pic>
    </p:spTree>
    <p:extLst>
      <p:ext uri="{BB962C8B-B14F-4D97-AF65-F5344CB8AC3E}">
        <p14:creationId xmlns:p14="http://schemas.microsoft.com/office/powerpoint/2010/main" val="254595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11. Địa điểm cấm hút thuốc lá hoàn toàn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000"/>
              </a:spcBef>
              <a:spcAft>
                <a:spcPts val="0"/>
              </a:spcAft>
              <a:buClr>
                <a:srgbClr val="FF0000"/>
              </a:buClr>
              <a:buFont typeface="+mj-lt"/>
              <a:buAutoNum type="arabicPeriod"/>
              <a:defRPr/>
            </a:pPr>
            <a:r>
              <a:rPr lang="en-US" sz="1900" b="1" kern="0" smtClean="0">
                <a:solidFill>
                  <a:srgbClr val="FF0066"/>
                </a:solidFill>
                <a:latin typeface="Arial" charset="0"/>
              </a:rPr>
              <a:t>Địa </a:t>
            </a:r>
            <a:r>
              <a:rPr lang="en-US" sz="1900" b="1" kern="0">
                <a:solidFill>
                  <a:srgbClr val="FF0066"/>
                </a:solidFill>
                <a:latin typeface="Arial" charset="0"/>
              </a:rPr>
              <a:t>điểm cấm hút thuốc lá hoàn toàn trong nhà và trong phạm vi khuôn viên bao </a:t>
            </a:r>
            <a:r>
              <a:rPr lang="en-US" sz="1900" b="1" kern="0" smtClean="0">
                <a:solidFill>
                  <a:srgbClr val="FF0066"/>
                </a:solidFill>
                <a:latin typeface="Arial" charset="0"/>
              </a:rPr>
              <a:t>gồm: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y </a:t>
            </a:r>
            <a:r>
              <a:rPr lang="en-US" sz="1900" b="1" kern="0" smtClean="0">
                <a:solidFill>
                  <a:srgbClr val="0000FF"/>
                </a:solidFill>
                <a:latin typeface="Arial" charset="0"/>
              </a:rPr>
              <a:t>tế;</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giáo dục, trừ các cơ sở quy định tại điểm b khoản 2 Điều </a:t>
            </a:r>
            <a:r>
              <a:rPr lang="en-US" sz="1900" b="1" kern="0" smtClean="0">
                <a:solidFill>
                  <a:srgbClr val="0000FF"/>
                </a:solidFill>
                <a:latin typeface="Arial" charset="0"/>
              </a:rPr>
              <a:t>này;</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chăm sóc, nuôi dưỡng, vui chơi, giải trí dành riêng cho trẻ </a:t>
            </a:r>
            <a:r>
              <a:rPr lang="en-US" sz="1900" b="1" kern="0" smtClean="0">
                <a:solidFill>
                  <a:srgbClr val="0000FF"/>
                </a:solidFill>
                <a:latin typeface="Arial" charset="0"/>
              </a:rPr>
              <a:t>em;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hoặc khu vực có nguy cơ cháy, nổ </a:t>
            </a:r>
            <a:r>
              <a:rPr lang="en-US" sz="1900" b="1" kern="0" smtClean="0">
                <a:solidFill>
                  <a:srgbClr val="0000FF"/>
                </a:solidFill>
                <a:latin typeface="Arial" charset="0"/>
              </a:rPr>
              <a:t>cao.</a:t>
            </a:r>
          </a:p>
          <a:p>
            <a:pPr indent="-457200" algn="just" eaLnBrk="1" hangingPunct="1">
              <a:lnSpc>
                <a:spcPct val="112000"/>
              </a:lnSpc>
              <a:spcBef>
                <a:spcPts val="1000"/>
              </a:spcBef>
              <a:spcAft>
                <a:spcPts val="0"/>
              </a:spcAft>
              <a:buClr>
                <a:srgbClr val="FF0000"/>
              </a:buClr>
              <a:buFont typeface="+mj-lt"/>
              <a:buAutoNum type="arabicPeriod" startAt="2"/>
              <a:defRPr/>
            </a:pPr>
            <a:r>
              <a:rPr lang="en-US" sz="1900" b="1" kern="0" smtClean="0">
                <a:solidFill>
                  <a:srgbClr val="FF0066"/>
                </a:solidFill>
                <a:latin typeface="Arial" charset="0"/>
              </a:rPr>
              <a:t>Địa </a:t>
            </a:r>
            <a:r>
              <a:rPr lang="en-US" sz="1900" b="1" kern="0">
                <a:solidFill>
                  <a:srgbClr val="FF0066"/>
                </a:solidFill>
                <a:latin typeface="Arial" charset="0"/>
              </a:rPr>
              <a:t>điểm cấm hút thuốc lá hoàn toàn trong nhà bao </a:t>
            </a:r>
            <a:r>
              <a:rPr lang="en-US" sz="1900" b="1" kern="0" smtClean="0">
                <a:solidFill>
                  <a:srgbClr val="FF0066"/>
                </a:solidFill>
                <a:latin typeface="Arial" charset="0"/>
              </a:rPr>
              <a:t>gồm: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Nơi </a:t>
            </a:r>
            <a:r>
              <a:rPr lang="en-US" sz="1900" b="1" kern="0">
                <a:solidFill>
                  <a:srgbClr val="0000FF"/>
                </a:solidFill>
                <a:latin typeface="Arial" charset="0"/>
              </a:rPr>
              <a:t>làm </a:t>
            </a:r>
            <a:r>
              <a:rPr lang="en-US" sz="1900" b="1" kern="0" smtClean="0">
                <a:solidFill>
                  <a:srgbClr val="0000FF"/>
                </a:solidFill>
                <a:latin typeface="Arial" charset="0"/>
              </a:rPr>
              <a:t>việc;</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Trường </a:t>
            </a:r>
            <a:r>
              <a:rPr lang="en-US" sz="1900" b="1" kern="0">
                <a:solidFill>
                  <a:srgbClr val="0000FF"/>
                </a:solidFill>
                <a:latin typeface="Arial" charset="0"/>
              </a:rPr>
              <a:t>cao đẳng, đại học, học </a:t>
            </a:r>
            <a:r>
              <a:rPr lang="en-US" sz="1900" b="1" kern="0" smtClean="0">
                <a:solidFill>
                  <a:srgbClr val="0000FF"/>
                </a:solidFill>
                <a:latin typeface="Arial" charset="0"/>
              </a:rPr>
              <a:t>viện;</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Địa </a:t>
            </a:r>
            <a:r>
              <a:rPr lang="en-US" sz="1900" b="1" kern="0">
                <a:solidFill>
                  <a:srgbClr val="0000FF"/>
                </a:solidFill>
                <a:latin typeface="Arial" charset="0"/>
              </a:rPr>
              <a:t>điểm công cộng, trừ các trường hợp quy định tại khoản 1 Điều này và khoản 1 Điều 12 của Luật </a:t>
            </a:r>
            <a:r>
              <a:rPr lang="en-US" sz="1900" b="1" kern="0" smtClean="0">
                <a:solidFill>
                  <a:srgbClr val="0000FF"/>
                </a:solidFill>
                <a:latin typeface="Arial" charset="0"/>
              </a:rPr>
              <a:t>này.</a:t>
            </a:r>
          </a:p>
          <a:p>
            <a:pPr indent="-457200" algn="just" eaLnBrk="1" hangingPunct="1">
              <a:lnSpc>
                <a:spcPct val="112000"/>
              </a:lnSpc>
              <a:spcBef>
                <a:spcPts val="1000"/>
              </a:spcBef>
              <a:spcAft>
                <a:spcPts val="0"/>
              </a:spcAft>
              <a:buClr>
                <a:srgbClr val="FF0000"/>
              </a:buClr>
              <a:buFont typeface="+mj-lt"/>
              <a:buAutoNum type="arabicPeriod" startAt="3"/>
              <a:defRPr/>
            </a:pPr>
            <a:r>
              <a:rPr lang="en-US" sz="1900" b="1" kern="0" smtClean="0">
                <a:solidFill>
                  <a:srgbClr val="0000FF"/>
                </a:solidFill>
                <a:latin typeface="Arial" charset="0"/>
              </a:rPr>
              <a:t>Phương </a:t>
            </a:r>
            <a:r>
              <a:rPr lang="en-US" sz="1900" b="1" kern="0">
                <a:solidFill>
                  <a:srgbClr val="0000FF"/>
                </a:solidFill>
                <a:latin typeface="Arial" charset="0"/>
              </a:rPr>
              <a:t>tiện giao thông công cộng bị cấm hút thuốc lá hoàn toàn bao gồm </a:t>
            </a:r>
            <a:r>
              <a:rPr lang="en-US" sz="1900" b="1" kern="0">
                <a:solidFill>
                  <a:srgbClr val="FF0066"/>
                </a:solidFill>
                <a:latin typeface="Arial" charset="0"/>
              </a:rPr>
              <a:t>ô tô, tàu bay, tàu điện</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733383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Tiêu </a:t>
            </a:r>
            <a:r>
              <a:rPr lang="en-US" sz="2500" b="1">
                <a:solidFill>
                  <a:srgbClr val="FF0000"/>
                </a:solidFill>
                <a:latin typeface="Arial" panose="020B0604020202020204" pitchFamily="34" charset="0"/>
                <a:cs typeface="Arial" panose="020B0604020202020204" pitchFamily="34" charset="0"/>
              </a:rPr>
              <a:t>chí xây dựng trường THPT không 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1338454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Tiêu </a:t>
            </a:r>
            <a:r>
              <a:rPr lang="en-US" sz="2500" b="1">
                <a:solidFill>
                  <a:srgbClr val="FF0000"/>
                </a:solidFill>
                <a:latin typeface="Arial" panose="020B0604020202020204" pitchFamily="34" charset="0"/>
                <a:cs typeface="Arial" panose="020B0604020202020204" pitchFamily="34" charset="0"/>
              </a:rPr>
              <a:t>chí xây dựng trường THPT không 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niêm yết quy định cấm hút thuốc lá tại nơi có nhiều người qua lại</a:t>
            </a:r>
            <a:r>
              <a:rPr lang="en-US" sz="19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treo biển báo cấm hút thuốc lá trong phòng học, phòng làm việc, phòng ăn, hành lang, cầu thang, các khu công cộng khác trong phòng.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kế hoạch hoạt động phòng chống tác hại thuốc lá.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triển khai các hoạt động phòng chống tác hại thuốc lá.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hiện tượng mua bán, quảng cáo các sản phẩm thuốc lá trong khuôn viên trường học.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các vật dụng liên quan đến việc hút thuốc như gạt tàn, bật lửa trong phòng học, phòng làm việc...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nhận sự hỗ trợ hoặc tài trợ của các công ty thuốc lá hay các tổ chức liên quan đến công ty thuốc lá dưới bất ký hình thức nào.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Đưa </a:t>
            </a:r>
            <a:r>
              <a:rPr lang="en-US" sz="1900" b="1" kern="0">
                <a:solidFill>
                  <a:srgbClr val="0000FF"/>
                </a:solidFill>
                <a:latin typeface="Arial" charset="0"/>
              </a:rPr>
              <a:t>nội dung không hút thuốc vào tiêu chí bình xét thi đua cán bộ, giáo viên, học sinh... (khuyến khích)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hiện tượng hút thuốc và đầu mẩu thuốc lá trong các lớp học, phòng làm việc và trong toàn bộ khuôn viên nhà trường</a:t>
            </a:r>
          </a:p>
        </p:txBody>
      </p:sp>
    </p:spTree>
    <p:extLst>
      <p:ext uri="{BB962C8B-B14F-4D97-AF65-F5344CB8AC3E}">
        <p14:creationId xmlns:p14="http://schemas.microsoft.com/office/powerpoint/2010/main" val="1423789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13. Nghĩa vụ của người hút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Không </a:t>
            </a:r>
            <a:r>
              <a:rPr lang="en-US" sz="2400" b="1" kern="0">
                <a:solidFill>
                  <a:srgbClr val="0000FF"/>
                </a:solidFill>
                <a:latin typeface="Arial" charset="0"/>
              </a:rPr>
              <a:t>hút thuốc lá tại địa điểm có quy định cấm hút thuốc </a:t>
            </a:r>
            <a:r>
              <a:rPr lang="en-US" sz="24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Không </a:t>
            </a:r>
            <a:r>
              <a:rPr lang="en-US" sz="2400" b="1" kern="0">
                <a:solidFill>
                  <a:srgbClr val="0000FF"/>
                </a:solidFill>
                <a:latin typeface="Arial" charset="0"/>
              </a:rPr>
              <a:t>hút thuốc lá trong nhà khi có trẻ em, phụ nữ mang thai, người bệnh, người cao </a:t>
            </a:r>
            <a:r>
              <a:rPr lang="en-US" sz="2400" b="1" kern="0" smtClean="0">
                <a:solidFill>
                  <a:srgbClr val="0000FF"/>
                </a:solidFill>
                <a:latin typeface="Arial" charset="0"/>
              </a:rPr>
              <a:t>tuổi.</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Giữ </a:t>
            </a:r>
            <a:r>
              <a:rPr lang="en-US" sz="2400" b="1" kern="0">
                <a:solidFill>
                  <a:srgbClr val="0000FF"/>
                </a:solidFill>
                <a:latin typeface="Arial" charset="0"/>
              </a:rPr>
              <a:t>vệ sinh chung, bỏ tàn, mẩu thuốc lá đúng nơi quy định khi hút thuốc lá tại những địa điểm được phép hút thuốc lá</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99887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14. Quyền và trách nhiệm của người đứng đầu, người quản lý địa điểm cấm hút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FF0066"/>
                </a:solidFill>
                <a:latin typeface="Arial" charset="0"/>
              </a:rPr>
              <a:t>Người </a:t>
            </a:r>
            <a:r>
              <a:rPr lang="en-US" sz="1900" b="1" kern="0">
                <a:solidFill>
                  <a:srgbClr val="FF0066"/>
                </a:solidFill>
                <a:latin typeface="Arial" charset="0"/>
              </a:rPr>
              <a:t>đứng đầu, người quản lý địa điểm cấm hút thuốc lá có các quyền sau </a:t>
            </a:r>
            <a:r>
              <a:rPr lang="en-US" sz="1900" b="1" kern="0" smtClean="0">
                <a:solidFill>
                  <a:srgbClr val="FF0066"/>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Buộc </a:t>
            </a:r>
            <a:r>
              <a:rPr lang="en-US" sz="1900" b="1" kern="0">
                <a:solidFill>
                  <a:srgbClr val="0000FF"/>
                </a:solidFill>
                <a:latin typeface="Arial" charset="0"/>
              </a:rPr>
              <a:t>người vi phạm chấm dứt việc hút thuốc lá tại địa điểm cấm hút thuốc lá; xử phạt vi phạm hành chính theo quy định của pháp </a:t>
            </a:r>
            <a:r>
              <a:rPr lang="en-US" sz="1900" b="1" kern="0" smtClean="0">
                <a:solidFill>
                  <a:srgbClr val="0000FF"/>
                </a:solidFill>
                <a:latin typeface="Arial" charset="0"/>
              </a:rPr>
              <a:t>luật;</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Yêu </a:t>
            </a:r>
            <a:r>
              <a:rPr lang="en-US" sz="1900" b="1" kern="0">
                <a:solidFill>
                  <a:srgbClr val="0000FF"/>
                </a:solidFill>
                <a:latin typeface="Arial" charset="0"/>
              </a:rPr>
              <a:t>cầu người vi phạm quy định cấm hút thuốc lá ra khỏi cơ sở của </a:t>
            </a:r>
            <a:r>
              <a:rPr lang="en-US" sz="1900" b="1" kern="0" smtClean="0">
                <a:solidFill>
                  <a:srgbClr val="0000FF"/>
                </a:solidFill>
                <a:latin typeface="Arial" charset="0"/>
              </a:rPr>
              <a:t>mình;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Từ </a:t>
            </a:r>
            <a:r>
              <a:rPr lang="en-US" sz="1900" b="1" kern="0">
                <a:solidFill>
                  <a:srgbClr val="0000FF"/>
                </a:solidFill>
                <a:latin typeface="Arial" charset="0"/>
              </a:rPr>
              <a:t>chối tiếp nhận hoặc cung cấp dịch vụ cho người vi phạm quy định cấm hút thuốc lá nếu người đó tiếp tục vi phạm sau khi đã được nhắc </a:t>
            </a:r>
            <a:r>
              <a:rPr lang="en-US" sz="1900" b="1" kern="0" smtClean="0">
                <a:solidFill>
                  <a:srgbClr val="0000FF"/>
                </a:solidFill>
                <a:latin typeface="Arial" charset="0"/>
              </a:rPr>
              <a:t>nhở.</a:t>
            </a:r>
          </a:p>
          <a:p>
            <a:pPr indent="-457200" algn="just" eaLnBrk="1" hangingPunct="1">
              <a:lnSpc>
                <a:spcPct val="105000"/>
              </a:lnSpc>
              <a:spcBef>
                <a:spcPts val="600"/>
              </a:spcBef>
              <a:spcAft>
                <a:spcPts val="0"/>
              </a:spcAft>
              <a:buClr>
                <a:srgbClr val="FF0000"/>
              </a:buClr>
              <a:buFont typeface="+mj-lt"/>
              <a:buAutoNum type="arabicPeriod" startAt="2"/>
              <a:defRPr/>
            </a:pPr>
            <a:r>
              <a:rPr lang="en-US" sz="1900" b="1" kern="0" smtClean="0">
                <a:solidFill>
                  <a:srgbClr val="FF0066"/>
                </a:solidFill>
                <a:latin typeface="Arial" charset="0"/>
              </a:rPr>
              <a:t>Người </a:t>
            </a:r>
            <a:r>
              <a:rPr lang="en-US" sz="1900" b="1" kern="0">
                <a:solidFill>
                  <a:srgbClr val="FF0066"/>
                </a:solidFill>
                <a:latin typeface="Arial" charset="0"/>
              </a:rPr>
              <a:t>đứng đầu, người quản lý địa điểm cấm hút thuốc lá có trách nhiệm sau </a:t>
            </a:r>
            <a:r>
              <a:rPr lang="en-US" sz="1900" b="1" kern="0" smtClean="0">
                <a:solidFill>
                  <a:srgbClr val="FF0066"/>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hiện quy định tại Điều 6 của Luật </a:t>
            </a:r>
            <a:r>
              <a:rPr lang="en-US" sz="1900" b="1" kern="0" smtClean="0">
                <a:solidFill>
                  <a:srgbClr val="0000FF"/>
                </a:solidFill>
                <a:latin typeface="Arial" charset="0"/>
              </a:rPr>
              <a:t>này;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Tổ </a:t>
            </a:r>
            <a:r>
              <a:rPr lang="en-US" sz="1900" b="1" kern="0">
                <a:solidFill>
                  <a:srgbClr val="0000FF"/>
                </a:solidFill>
                <a:latin typeface="Arial" charset="0"/>
              </a:rPr>
              <a:t>chức thực hiện, hướng dẫn, kiểm tra, đôn đốc mọi người thực hiện đúng quy định về cấm hút thuốc lá tại địa điểm thuộc quyền quản lý, điều hành; treo biển có chữ hoặc biểu tượng cấm hút thuốc lá tại địa điểm cấm hút thuốc lá</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71724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Cai nghiện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Việc </a:t>
            </a:r>
            <a:r>
              <a:rPr lang="en-US" sz="2400" b="1" kern="0">
                <a:solidFill>
                  <a:srgbClr val="0000FF"/>
                </a:solidFill>
                <a:latin typeface="Arial" charset="0"/>
              </a:rPr>
              <a:t>cai nghiện thuốc lá được thực hiện trên cơ sở tự </a:t>
            </a:r>
            <a:r>
              <a:rPr lang="en-US" sz="2400" b="1" kern="0" smtClean="0">
                <a:solidFill>
                  <a:srgbClr val="0000FF"/>
                </a:solidFill>
                <a:latin typeface="Arial" charset="0"/>
              </a:rPr>
              <a:t>nguyện.</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Cơ </a:t>
            </a:r>
            <a:r>
              <a:rPr lang="en-US" sz="2400" b="1" kern="0">
                <a:solidFill>
                  <a:srgbClr val="0000FF"/>
                </a:solidFill>
                <a:latin typeface="Arial" charset="0"/>
              </a:rPr>
              <a:t>quan, tổ chức, cá nhân được tổ chức các hoạt động hoặc thành lập các loại hình cơ sở để tư vấn, cai nghiện thuốc </a:t>
            </a:r>
            <a:r>
              <a:rPr lang="en-US" sz="24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Cơ </a:t>
            </a:r>
            <a:r>
              <a:rPr lang="en-US" sz="2400" b="1" kern="0">
                <a:solidFill>
                  <a:srgbClr val="0000FF"/>
                </a:solidFill>
                <a:latin typeface="Arial" charset="0"/>
              </a:rPr>
              <a:t>sở sản xuất, nhập khẩu thuốc cai nghiện thuốc lá và cơ sở tư vấn, cai nghiện thuốc lá được hưởng mức thuế ưu đãi theo quy định của pháp luật về </a:t>
            </a:r>
            <a:r>
              <a:rPr lang="en-US" sz="2400" b="1" kern="0" smtClean="0">
                <a:solidFill>
                  <a:srgbClr val="0000FF"/>
                </a:solidFill>
                <a:latin typeface="Arial" charset="0"/>
              </a:rPr>
              <a:t>thuế.</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Chính </a:t>
            </a:r>
            <a:r>
              <a:rPr lang="en-US" sz="2400" b="1" kern="0">
                <a:solidFill>
                  <a:srgbClr val="0000FF"/>
                </a:solidFill>
                <a:latin typeface="Arial" charset="0"/>
              </a:rPr>
              <a:t>phủ quy định điều kiện thành lập và tổ chức hoạt động cai nghiện, tư vấn cai nghiện thuốc lá quy định tại khoản 2 Điều này</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703352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18. Trách nhiệm trong hỗ trợ cai nghiện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6600"/>
                </a:solidFill>
                <a:latin typeface="Arial" charset="0"/>
              </a:rPr>
              <a:t>Bộ </a:t>
            </a:r>
            <a:r>
              <a:rPr lang="en-US" sz="2200" b="1" kern="0">
                <a:solidFill>
                  <a:srgbClr val="006600"/>
                </a:solidFill>
                <a:latin typeface="Arial" charset="0"/>
              </a:rPr>
              <a:t>Y tế có trách nhiệm sau </a:t>
            </a:r>
            <a:r>
              <a:rPr lang="en-US" sz="2200" b="1" kern="0" smtClean="0">
                <a:solidFill>
                  <a:srgbClr val="006600"/>
                </a:solidFill>
                <a:latin typeface="Arial" charset="0"/>
              </a:rPr>
              <a:t>đây:</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Hướng </a:t>
            </a:r>
            <a:r>
              <a:rPr lang="en-US" sz="2200" b="1" kern="0">
                <a:solidFill>
                  <a:srgbClr val="0000FF"/>
                </a:solidFill>
                <a:latin typeface="Arial" charset="0"/>
              </a:rPr>
              <a:t>dẫn quy trình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đạo việc cai nghiện thuốc lá và nghiên cứu, tư vấn về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đạo việc tổ chức tập huấn cho các nhân viên y tế, nhân viên tư vấn cai nghiện thuốc lá về hoạt động tư vấn, phương pháp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startAt="2"/>
              <a:defRPr/>
            </a:pPr>
            <a:r>
              <a:rPr lang="en-US" sz="2200" b="1" kern="0" smtClean="0">
                <a:solidFill>
                  <a:srgbClr val="006600"/>
                </a:solidFill>
                <a:latin typeface="Arial" charset="0"/>
              </a:rPr>
              <a:t>Ủy </a:t>
            </a:r>
            <a:r>
              <a:rPr lang="en-US" sz="2200" b="1" kern="0">
                <a:solidFill>
                  <a:srgbClr val="006600"/>
                </a:solidFill>
                <a:latin typeface="Arial" charset="0"/>
              </a:rPr>
              <a:t>ban nhân dân các cấp </a:t>
            </a:r>
            <a:r>
              <a:rPr lang="en-US" sz="2200" b="1" kern="0">
                <a:solidFill>
                  <a:srgbClr val="0000FF"/>
                </a:solidFill>
                <a:latin typeface="Arial" charset="0"/>
              </a:rPr>
              <a:t>có trách nhiệm tạo điều kiện thuận lợi cho các hoạt động cai nghiện và tư vấn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startAt="2"/>
              <a:defRPr/>
            </a:pPr>
            <a:r>
              <a:rPr lang="en-US" sz="2200" b="1" kern="0" smtClean="0">
                <a:solidFill>
                  <a:srgbClr val="0000FF"/>
                </a:solidFill>
                <a:latin typeface="Arial" charset="0"/>
              </a:rPr>
              <a:t>Cơ </a:t>
            </a:r>
            <a:r>
              <a:rPr lang="en-US" sz="2200" b="1" kern="0">
                <a:solidFill>
                  <a:srgbClr val="0000FF"/>
                </a:solidFill>
                <a:latin typeface="Arial" charset="0"/>
              </a:rPr>
              <a:t>quan, tổ chức, cá nhân có trách nhiệm vận động người sử dụng thuốc lá trong cơ quan, tổ chức và gia đình tự nguyện cai nghiện thuốc lá</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4159218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Chương III. CÁC </a:t>
            </a:r>
            <a:r>
              <a:rPr lang="en-US" sz="2400" b="1">
                <a:solidFill>
                  <a:srgbClr val="FF0000"/>
                </a:solidFill>
                <a:latin typeface="Arial" panose="020B0604020202020204" pitchFamily="34" charset="0"/>
                <a:cs typeface="Arial" panose="020B0604020202020204" pitchFamily="34" charset="0"/>
              </a:rPr>
              <a:t>BIỆN PHÁP KIỂM SOÁT NGUỒN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CUNG </a:t>
            </a:r>
            <a:r>
              <a:rPr lang="en-US" sz="2400" b="1">
                <a:solidFill>
                  <a:srgbClr val="FF0000"/>
                </a:solidFill>
                <a:latin typeface="Arial" panose="020B0604020202020204" pitchFamily="34" charset="0"/>
                <a:cs typeface="Arial" panose="020B0604020202020204" pitchFamily="34" charset="0"/>
              </a:rPr>
              <a:t>CẤP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19. Quản lý kinh doanh thuốc </a:t>
            </a:r>
            <a:r>
              <a:rPr lang="en-US" sz="2200" b="1" kern="0" smtClean="0">
                <a:solidFill>
                  <a:srgbClr val="FF0000"/>
                </a:solidFill>
                <a:latin typeface="Arial" charset="0"/>
              </a:rPr>
              <a:t>lá</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Kinh </a:t>
            </a:r>
            <a:r>
              <a:rPr lang="en-US" sz="2200" b="1" kern="0">
                <a:solidFill>
                  <a:srgbClr val="0000FF"/>
                </a:solidFill>
                <a:latin typeface="Arial" charset="0"/>
              </a:rPr>
              <a:t>doanh thuốc lá là ngành, nghề kinh doanh có điều kiện. Tổ chức, cá nhân mua bán, chế biến, nhập khẩu nguyên liệu thuốc lá; sản xuất, mua bán, nhập khẩu thuốc lá phải có giấy phép do cơ quan nhà nước có thẩm quyền </a:t>
            </a:r>
            <a:r>
              <a:rPr lang="en-US" sz="2200" b="1" kern="0" smtClean="0">
                <a:solidFill>
                  <a:srgbClr val="0000FF"/>
                </a:solidFill>
                <a:latin typeface="Arial" charset="0"/>
              </a:rPr>
              <a:t>cấp.</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Bộ </a:t>
            </a:r>
            <a:r>
              <a:rPr lang="en-US" sz="2200" b="1" kern="0">
                <a:solidFill>
                  <a:srgbClr val="0000FF"/>
                </a:solidFill>
                <a:latin typeface="Arial" charset="0"/>
              </a:rPr>
              <a:t>trưởng Bộ Tài chính quy định giá bán tối thiểu đối với thuốc lá điếu tiêu thụ tại Việt </a:t>
            </a:r>
            <a:r>
              <a:rPr lang="en-US" sz="2200" b="1" kern="0" smtClean="0">
                <a:solidFill>
                  <a:srgbClr val="0000FF"/>
                </a:solidFill>
                <a:latin typeface="Arial" charset="0"/>
              </a:rPr>
              <a:t>Nam.</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cấp giấy phép mua bán, chế biến, nhập khẩu nguyên liệu thuốc lá; sản xuất, mua bán, nhập khẩu thuốc lá quy định tại khoản 1 Điều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850755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Chương III. CÁC </a:t>
            </a:r>
            <a:r>
              <a:rPr lang="en-US" sz="2400" b="1">
                <a:solidFill>
                  <a:srgbClr val="FF0000"/>
                </a:solidFill>
                <a:latin typeface="Arial" panose="020B0604020202020204" pitchFamily="34" charset="0"/>
                <a:cs typeface="Arial" panose="020B0604020202020204" pitchFamily="34" charset="0"/>
              </a:rPr>
              <a:t>BIỆN PHÁP KIỂM SOÁT NGUỒN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CUNG </a:t>
            </a:r>
            <a:r>
              <a:rPr lang="en-US" sz="2400" b="1">
                <a:solidFill>
                  <a:srgbClr val="FF0000"/>
                </a:solidFill>
                <a:latin typeface="Arial" panose="020B0604020202020204" pitchFamily="34" charset="0"/>
                <a:cs typeface="Arial" panose="020B0604020202020204" pitchFamily="34" charset="0"/>
              </a:rPr>
              <a:t>CẤP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20. Quy hoạch kinh doanh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21. Kiểm soát đầu tư sản xuất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22. Kiểm soát sản lượng thuốc lá tiêu thụ trong </a:t>
            </a:r>
            <a:r>
              <a:rPr lang="en-US" sz="2200" b="1" kern="0" smtClean="0">
                <a:solidFill>
                  <a:srgbClr val="0000FF"/>
                </a:solidFill>
                <a:latin typeface="Arial" charset="0"/>
              </a:rPr>
              <a:t>nước</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23. Quy chuẩn kỹ thuật quốc gia về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66"/>
                </a:solidFill>
                <a:latin typeface="Arial" charset="0"/>
              </a:rPr>
              <a:t>Điều </a:t>
            </a:r>
            <a:r>
              <a:rPr lang="en-US" sz="2200" b="1" kern="0">
                <a:solidFill>
                  <a:srgbClr val="FF0066"/>
                </a:solidFill>
                <a:latin typeface="Arial" charset="0"/>
              </a:rPr>
              <a:t>24. Số lượng điếu thuốc lá trong bao, </a:t>
            </a:r>
            <a:r>
              <a:rPr lang="en-US" sz="2200" b="1" kern="0" smtClean="0">
                <a:solidFill>
                  <a:srgbClr val="FF0066"/>
                </a:solidFill>
                <a:latin typeface="Arial" charset="0"/>
              </a:rPr>
              <a:t>gói</a:t>
            </a:r>
          </a:p>
          <a:p>
            <a:pPr marL="573088"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Sau </a:t>
            </a:r>
            <a:r>
              <a:rPr lang="en-US" sz="2200" b="1" kern="0">
                <a:solidFill>
                  <a:srgbClr val="0000FF"/>
                </a:solidFill>
                <a:latin typeface="Arial" charset="0"/>
              </a:rPr>
              <a:t>03 năm, kể từ ngày Luật này có hiệu lực, số lượng điếu thuốc lá đóng gói trong </a:t>
            </a:r>
            <a:r>
              <a:rPr lang="en-US" sz="2200" b="1" kern="0">
                <a:solidFill>
                  <a:srgbClr val="006600"/>
                </a:solidFill>
                <a:latin typeface="Arial" charset="0"/>
              </a:rPr>
              <a:t>01 bao thuốc lá không được ít hơn 20 điếu</a:t>
            </a:r>
            <a:r>
              <a:rPr lang="en-US" sz="2200" b="1" kern="0">
                <a:solidFill>
                  <a:srgbClr val="0000FF"/>
                </a:solidFill>
                <a:latin typeface="Arial" charset="0"/>
              </a:rPr>
              <a:t>, trừ thuốc lá xì gà và thuốc lá được sản xuất để xuất khẩu.</a:t>
            </a:r>
          </a:p>
          <a:p>
            <a:pPr marL="566738" indent="-457200" algn="just" eaLnBrk="1" hangingPunct="1">
              <a:lnSpc>
                <a:spcPct val="114000"/>
              </a:lnSpc>
              <a:spcBef>
                <a:spcPts val="1200"/>
              </a:spcBef>
              <a:spcAft>
                <a:spcPts val="0"/>
              </a:spcAft>
              <a:buClr>
                <a:srgbClr val="FF0000"/>
              </a:buClr>
              <a:buFont typeface="Wingdings" pitchFamily="2" charset="2"/>
              <a:buChar char="Ø"/>
              <a:defRPr/>
            </a:pPr>
            <a:endParaRPr lang="en-US" sz="220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itchFamily="2" charset="2"/>
              <a:buChar char="Ø"/>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642185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25. Bán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Việc </a:t>
            </a:r>
            <a:r>
              <a:rPr lang="en-US" sz="2000" b="1" kern="0">
                <a:solidFill>
                  <a:srgbClr val="FF0066"/>
                </a:solidFill>
                <a:latin typeface="Arial" charset="0"/>
              </a:rPr>
              <a:t>bán thuốc lá phải đáp ứng các yêu cầu sau </a:t>
            </a:r>
            <a:r>
              <a:rPr lang="en-US" sz="2000" b="1" kern="0" smtClean="0">
                <a:solidFill>
                  <a:srgbClr val="FF0066"/>
                </a:solidFill>
                <a:latin typeface="Arial" charset="0"/>
              </a:rPr>
              <a:t>đây:</a:t>
            </a:r>
          </a:p>
          <a:p>
            <a:pPr marL="566738"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Doanh </a:t>
            </a:r>
            <a:r>
              <a:rPr lang="en-US" sz="2000" b="1" kern="0">
                <a:solidFill>
                  <a:srgbClr val="0000FF"/>
                </a:solidFill>
                <a:latin typeface="Arial" charset="0"/>
              </a:rPr>
              <a:t>nghiệp, đại lý bán buôn, đại lý bán lẻ thuốc lá phải có giấy phép bán thuốc lá theo quy định của Chính </a:t>
            </a:r>
            <a:r>
              <a:rPr lang="en-US" sz="2000" b="1" kern="0" smtClean="0">
                <a:solidFill>
                  <a:srgbClr val="0000FF"/>
                </a:solidFill>
                <a:latin typeface="Arial" charset="0"/>
              </a:rPr>
              <a:t>phủ;</a:t>
            </a:r>
          </a:p>
          <a:p>
            <a:pPr marL="566738"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Người </a:t>
            </a:r>
            <a:r>
              <a:rPr lang="en-US" sz="2000" b="1" kern="0">
                <a:solidFill>
                  <a:srgbClr val="0000FF"/>
                </a:solidFill>
                <a:latin typeface="Arial" charset="0"/>
              </a:rPr>
              <a:t>chịu trách nhiệm tại điểm bán của đại lý bán buôn, đại lý bán lẻ thuốc lá phải treo biển thông báo không bán thuốc lá cho người chưa đủ 18 tuổi; đại lý bán lẻ, điểm bán lẻ thuốc lá không được trưng bày quá một bao, một tút hoặc một hộp của một nhãn hiệu thuốc </a:t>
            </a:r>
            <a:r>
              <a:rPr lang="en-US" sz="2000" b="1" kern="0" smtClean="0">
                <a:solidFill>
                  <a:srgbClr val="0000FF"/>
                </a:solidFill>
                <a:latin typeface="Arial" charset="0"/>
              </a:rPr>
              <a:t>lá.</a:t>
            </a:r>
          </a:p>
          <a:p>
            <a:pPr marL="566738" indent="-457200" algn="just" eaLnBrk="1" hangingPunct="1">
              <a:lnSpc>
                <a:spcPct val="105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Cơ </a:t>
            </a:r>
            <a:r>
              <a:rPr lang="en-US" sz="2000" b="1" kern="0">
                <a:solidFill>
                  <a:srgbClr val="0000FF"/>
                </a:solidFill>
                <a:latin typeface="Arial" charset="0"/>
              </a:rPr>
              <a:t>quan, tổ chức, cá nhân không được tổ chức, cho phép hoặc bán thuốc lá tại các địa điểm quy định tại Điều 11, Điều 12, trừ điểm a khoản 1 Điều 12 của Luật này; </a:t>
            </a:r>
            <a:r>
              <a:rPr lang="en-US" sz="2000" b="1" kern="0">
                <a:solidFill>
                  <a:srgbClr val="FF0066"/>
                </a:solidFill>
                <a:latin typeface="Arial" charset="0"/>
              </a:rPr>
              <a:t>không được bán thuốc lá phía ngoài cổng nhà trẻ, trường mẫu giáo, trường tiểu học, trung học cơ sở, phổ thông trung học</a:t>
            </a:r>
            <a:r>
              <a:rPr lang="en-US" sz="2000" b="1" kern="0">
                <a:solidFill>
                  <a:srgbClr val="0000FF"/>
                </a:solidFill>
                <a:latin typeface="Arial" charset="0"/>
              </a:rPr>
              <a:t>, viện nghiên cứu y học, bệnh viện, nhà hộ sinh, trung tâm y tế dự phòng, trạm y tế xã, phường, thị trấn </a:t>
            </a:r>
            <a:r>
              <a:rPr lang="en-US" sz="2000" b="1" kern="0">
                <a:solidFill>
                  <a:srgbClr val="FF0066"/>
                </a:solidFill>
                <a:latin typeface="Arial" charset="0"/>
              </a:rPr>
              <a:t>trong phạm vi 100 mét (m)</a:t>
            </a:r>
            <a:r>
              <a:rPr lang="en-US" sz="2000" b="1" kern="0">
                <a:solidFill>
                  <a:srgbClr val="0000FF"/>
                </a:solidFill>
                <a:latin typeface="Arial" charset="0"/>
              </a:rPr>
              <a:t> tính từ ranh giới khuôn viên gần nhất của cơ sở đó</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608609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các video 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19200"/>
            <a:ext cx="9144002" cy="5638799"/>
          </a:xfrm>
          <a:prstGeom prst="rect">
            <a:avLst/>
          </a:prstGeom>
        </p:spPr>
      </p:pic>
    </p:spTree>
    <p:extLst>
      <p:ext uri="{BB962C8B-B14F-4D97-AF65-F5344CB8AC3E}">
        <p14:creationId xmlns:p14="http://schemas.microsoft.com/office/powerpoint/2010/main" val="381638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IV. CÁC </a:t>
            </a:r>
            <a:r>
              <a:rPr lang="en-US" sz="2400" b="1">
                <a:solidFill>
                  <a:srgbClr val="FF0000"/>
                </a:solidFill>
                <a:latin typeface="Arial" panose="020B0604020202020204" pitchFamily="34" charset="0"/>
                <a:cs typeface="Arial" panose="020B0604020202020204" pitchFamily="34" charset="0"/>
              </a:rPr>
              <a:t>ĐIỀU KIỆN BẢO ĐẢM ĐỂ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n-US" sz="1900" b="1" kern="0" smtClean="0">
                <a:solidFill>
                  <a:srgbClr val="FF0066"/>
                </a:solidFill>
                <a:latin typeface="Arial" charset="0"/>
              </a:rPr>
              <a:t>Điều </a:t>
            </a:r>
            <a:r>
              <a:rPr lang="en-US" sz="1900" b="1" kern="0">
                <a:solidFill>
                  <a:srgbClr val="FF0066"/>
                </a:solidFill>
                <a:latin typeface="Arial" charset="0"/>
              </a:rPr>
              <a:t>28. Thành lập Quỹ phòng, chống tác hại của thuốc lá</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Quỹ </a:t>
            </a:r>
            <a:r>
              <a:rPr lang="en-US" sz="1900" b="1" kern="0">
                <a:solidFill>
                  <a:srgbClr val="0000FF"/>
                </a:solidFill>
                <a:latin typeface="Arial" charset="0"/>
              </a:rPr>
              <a:t>phòng, chống tác hại của thuốc lá (sau đây gọi chung là Quỹ) là quỹ quốc gia, </a:t>
            </a:r>
            <a:r>
              <a:rPr lang="en-US" sz="1900" b="1" kern="0">
                <a:solidFill>
                  <a:srgbClr val="006600"/>
                </a:solidFill>
                <a:latin typeface="Arial" charset="0"/>
              </a:rPr>
              <a:t>trực thuộc Bộ Y tế </a:t>
            </a:r>
            <a:r>
              <a:rPr lang="en-US" sz="1900" b="1" kern="0">
                <a:solidFill>
                  <a:srgbClr val="0000FF"/>
                </a:solidFill>
                <a:latin typeface="Arial" charset="0"/>
              </a:rPr>
              <a:t>và chịu sự quản lý nhà nước về tài chính của Bộ Tài chính. Quỹ là tổ chức tài chính nhà nước có tư cách pháp nhân, có con dấu và có tài khoản </a:t>
            </a:r>
            <a:r>
              <a:rPr lang="en-US" sz="1900" b="1" kern="0" smtClean="0">
                <a:solidFill>
                  <a:srgbClr val="0000FF"/>
                </a:solidFill>
                <a:latin typeface="Arial" charset="0"/>
              </a:rPr>
              <a:t>riêng.</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Quỹ </a:t>
            </a:r>
            <a:r>
              <a:rPr lang="en-US" sz="1900" b="1" kern="0">
                <a:solidFill>
                  <a:srgbClr val="0000FF"/>
                </a:solidFill>
                <a:latin typeface="Arial" charset="0"/>
              </a:rPr>
              <a:t>được quản lý bởi Hội đồng quản lý liên ngành. Hội đồng quản lý liên ngành gồm có Chủ tịch, Phó Chủ tịch và các ủy viên. Chủ tịch Hội đồng là Bộ trưởng Bộ Y tế, Phó Chủ tịch là lãnh đạo Bộ Tài chính, các ủy viên là đại diện lãnh đạo Bộ Công thương, Bộ Giáo dục và Đào tạo, Bộ Thông tin và Truyền thông và đại diện các cơ quan, tổ chức, cá nhân có liên quan </a:t>
            </a:r>
            <a:r>
              <a:rPr lang="en-US" sz="19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Thủ </a:t>
            </a:r>
            <a:r>
              <a:rPr lang="en-US" sz="1900" b="1" kern="0">
                <a:solidFill>
                  <a:srgbClr val="0000FF"/>
                </a:solidFill>
                <a:latin typeface="Arial" charset="0"/>
              </a:rPr>
              <a:t>tướng Chính phủ quyết định thành lập, phê duyệt Điều lệ tổ chức và hoạt động của </a:t>
            </a:r>
            <a:r>
              <a:rPr lang="en-US" sz="1900" b="1" kern="0" smtClean="0">
                <a:solidFill>
                  <a:srgbClr val="0000FF"/>
                </a:solidFill>
                <a:latin typeface="Arial" charset="0"/>
              </a:rPr>
              <a:t>Quỹ.</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Định </a:t>
            </a:r>
            <a:r>
              <a:rPr lang="en-US" sz="1900" b="1" kern="0">
                <a:solidFill>
                  <a:srgbClr val="0000FF"/>
                </a:solidFill>
                <a:latin typeface="Arial" charset="0"/>
              </a:rPr>
              <a:t>kỳ 02 năm một lần, Chính phủ báo cáo Quốc hội về kết quả hoạt động và việc quản lý sử dụng Quỹ</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725061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IV. CÁC </a:t>
            </a:r>
            <a:r>
              <a:rPr lang="en-US" sz="2400" b="1">
                <a:solidFill>
                  <a:srgbClr val="FF0000"/>
                </a:solidFill>
                <a:latin typeface="Arial" panose="020B0604020202020204" pitchFamily="34" charset="0"/>
                <a:cs typeface="Arial" panose="020B0604020202020204" pitchFamily="34" charset="0"/>
              </a:rPr>
              <a:t>ĐIỀU KIỆN BẢO ĐẢM ĐỂ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66"/>
                </a:solidFill>
                <a:latin typeface="Arial" charset="0"/>
              </a:rPr>
              <a:t>Điều </a:t>
            </a:r>
            <a:r>
              <a:rPr lang="en-US" sz="2200" b="1" kern="0">
                <a:solidFill>
                  <a:srgbClr val="FF0066"/>
                </a:solidFill>
                <a:latin typeface="Arial" charset="0"/>
              </a:rPr>
              <a:t>31. Xử lý vi phạm pháp luật về phòng, chống tác hại của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Cơ </a:t>
            </a:r>
            <a:r>
              <a:rPr lang="en-US" sz="2200" b="1" kern="0">
                <a:solidFill>
                  <a:srgbClr val="0000FF"/>
                </a:solidFill>
                <a:latin typeface="Arial" charset="0"/>
              </a:rPr>
              <a:t>quan, tổ chức, cá nhân có hành vi vi phạm pháp luật về phòng, chống tác hại của thuốc lá thì tùy theo tính chất, mức độ vi phạm mà bị xử lý kỷ luật, xử phạt vi phạm hành chính, nếu gây thiệt hại thì phải bồi thường theo quy định của pháp luật; cá nhân vi phạm có thể bị truy cứu trách nhiệm hình sự theo quy định của pháp </a:t>
            </a:r>
            <a:r>
              <a:rPr lang="en-US" sz="2200" b="1" kern="0" smtClean="0">
                <a:solidFill>
                  <a:srgbClr val="0000FF"/>
                </a:solidFill>
                <a:latin typeface="Arial" charset="0"/>
              </a:rPr>
              <a:t>luật.</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Việc </a:t>
            </a:r>
            <a:r>
              <a:rPr lang="en-US" sz="2200" b="1" kern="0">
                <a:solidFill>
                  <a:srgbClr val="0000FF"/>
                </a:solidFill>
                <a:latin typeface="Arial" charset="0"/>
              </a:rPr>
              <a:t>xử lý vi phạm hành chính trong lĩnh vực phòng, chống tác hại của thuốc lá được thực hiện theo quy định của pháp luật xử lý vi phạm hành chính</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42210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824789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Ø"/>
              <a:defRPr/>
            </a:pPr>
            <a:r>
              <a:rPr lang="en-US" sz="1900" b="1" kern="0" smtClean="0">
                <a:solidFill>
                  <a:srgbClr val="FF0000"/>
                </a:solidFill>
                <a:latin typeface="Arial" charset="0"/>
              </a:rPr>
              <a:t>Điều </a:t>
            </a:r>
            <a:r>
              <a:rPr lang="en-US" sz="1900" b="1" kern="0">
                <a:solidFill>
                  <a:srgbClr val="FF0000"/>
                </a:solidFill>
                <a:latin typeface="Arial" charset="0"/>
              </a:rPr>
              <a:t>23. Vi phạm quy định về địa điểm cấm hút thuốc </a:t>
            </a:r>
            <a:r>
              <a:rPr lang="en-US" sz="1900" b="1" kern="0" smtClean="0">
                <a:solidFill>
                  <a:srgbClr val="FF0000"/>
                </a:solidFill>
                <a:latin typeface="Arial" charset="0"/>
              </a:rPr>
              <a:t>lá</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Cảnh </a:t>
            </a:r>
            <a:r>
              <a:rPr lang="en-US" sz="1900" b="1" kern="0">
                <a:solidFill>
                  <a:srgbClr val="0000FF"/>
                </a:solidFill>
                <a:latin typeface="Arial" charset="0"/>
              </a:rPr>
              <a:t>cáo hoặc phạt tiền từ </a:t>
            </a:r>
            <a:r>
              <a:rPr lang="en-US" sz="1900" b="1" kern="0">
                <a:solidFill>
                  <a:srgbClr val="006600"/>
                </a:solidFill>
                <a:latin typeface="Arial" charset="0"/>
              </a:rPr>
              <a:t>100.000 đồng đến 300.000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900" b="1" kern="0">
                <a:solidFill>
                  <a:srgbClr val="0000FF"/>
                </a:solidFill>
                <a:latin typeface="Arial" charset="0"/>
              </a:rPr>
              <a:t>Hút thuốc lá tại địa điểm có quy định cấm. Trường hợp hút thuốc lá trên tàu bay thực hiện theo quy định về xử phạt vi phạm hành chính trong lĩnh vực hàng không dân dụng;</a:t>
            </a:r>
          </a:p>
          <a:p>
            <a:pPr indent="-457200" algn="just" eaLnBrk="1" hangingPunct="1">
              <a:spcBef>
                <a:spcPts val="600"/>
              </a:spcBef>
              <a:spcAft>
                <a:spcPts val="0"/>
              </a:spcAft>
              <a:buClr>
                <a:srgbClr val="FF0000"/>
              </a:buClr>
              <a:buFont typeface="+mj-lt"/>
              <a:buAutoNum type="alphaLcParenR"/>
              <a:defRPr/>
            </a:pPr>
            <a:r>
              <a:rPr lang="en-US" sz="1900" b="1" kern="0">
                <a:solidFill>
                  <a:srgbClr val="0000FF"/>
                </a:solidFill>
                <a:latin typeface="Arial" charset="0"/>
              </a:rPr>
              <a:t>Bỏ mẩu, tàn thuốc lá không đúng nơi quy định khi hút thuốc lá tại những địa điểm được phép hút thuốc </a:t>
            </a:r>
            <a:r>
              <a:rPr lang="en-US" sz="1900" b="1" kern="0" smtClean="0">
                <a:solidFill>
                  <a:srgbClr val="0000FF"/>
                </a:solidFill>
                <a:latin typeface="Arial" charset="0"/>
              </a:rPr>
              <a:t>lá.</a:t>
            </a:r>
          </a:p>
          <a:p>
            <a:pPr indent="-457200" algn="just" eaLnBrk="1" hangingPunct="1">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3.000.000 đồng đến 5.000.000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treo biển có chữ hoặc biểu tượng “cấm hút thuốc lá” tại địa điểm cấm hút thuốc </a:t>
            </a:r>
            <a:r>
              <a:rPr lang="en-US" sz="1900" b="1" kern="0" smtClean="0">
                <a:solidFill>
                  <a:srgbClr val="0000FF"/>
                </a:solidFill>
                <a:latin typeface="Arial" charset="0"/>
              </a:rPr>
              <a:t>lá;</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yêu cầu </a:t>
            </a:r>
            <a:r>
              <a:rPr lang="en-US" sz="1900" b="1" kern="0" smtClean="0">
                <a:solidFill>
                  <a:srgbClr val="0000FF"/>
                </a:solidFill>
                <a:latin typeface="Arial" charset="0"/>
              </a:rPr>
              <a:t>người </a:t>
            </a:r>
            <a:r>
              <a:rPr lang="en-US" sz="1900" b="1" kern="0">
                <a:solidFill>
                  <a:srgbClr val="0000FF"/>
                </a:solidFill>
                <a:latin typeface="Arial" charset="0"/>
              </a:rPr>
              <a:t>vi phạm chấm dứt việc hút thuốc lá trong cơ sở của </a:t>
            </a:r>
            <a:r>
              <a:rPr lang="en-US" sz="1900" b="1" kern="0" smtClean="0">
                <a:solidFill>
                  <a:srgbClr val="0000FF"/>
                </a:solidFill>
                <a:latin typeface="Arial" charset="0"/>
              </a:rPr>
              <a:t>mình;</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tổ chức thực hiện, hướng dẫn, kiểm tra, đôn đốc thực hiện đúng quy định về cấm hút thuốc lá tại địa điểm thuộc quyền quản lý, điều hành</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201728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23. Vi phạm quy định về địa điểm cấm hút thuốc </a:t>
            </a:r>
            <a:r>
              <a:rPr lang="en-US" sz="2200" b="1" kern="0" smtClean="0">
                <a:solidFill>
                  <a:srgbClr val="FF0000"/>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5.000.000 đồng đến 10.000.000 đồng</a:t>
            </a:r>
            <a:r>
              <a:rPr lang="en-US" sz="2200" b="1" kern="0">
                <a:solidFill>
                  <a:srgbClr val="0000FF"/>
                </a:solidFill>
                <a:latin typeface="Arial" charset="0"/>
              </a:rPr>
              <a:t> đối với một trong các hành vi sau đây tại nơi dành riêng cho người hút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phòng và hệ thống thông khí tách biệt với khu vực không hút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dụng cụ chứa mẩu, tàn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biển báo tại vị trí phù hợp, dễ quan </a:t>
            </a:r>
            <a:r>
              <a:rPr lang="en-US" sz="2200" b="1" kern="0" smtClean="0">
                <a:solidFill>
                  <a:srgbClr val="0000FF"/>
                </a:solidFill>
                <a:latin typeface="Arial" charset="0"/>
              </a:rPr>
              <a:t>sát;</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thiết bị phòng cháy, chữa cháy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789751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24. Vi phạm quy định về bán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Cảnh </a:t>
            </a:r>
            <a:r>
              <a:rPr lang="en-US" sz="2200" b="1" kern="0">
                <a:solidFill>
                  <a:srgbClr val="0000FF"/>
                </a:solidFill>
                <a:latin typeface="Arial" charset="0"/>
              </a:rPr>
              <a:t>cáo hoặc phạt tiền từ </a:t>
            </a:r>
            <a:r>
              <a:rPr lang="en-US" sz="2200" b="1" kern="0">
                <a:solidFill>
                  <a:srgbClr val="006600"/>
                </a:solidFill>
                <a:latin typeface="Arial" charset="0"/>
              </a:rPr>
              <a:t>100.000 đồng đến 300.000 đồng</a:t>
            </a:r>
            <a:r>
              <a:rPr lang="en-US" sz="2200" b="1" kern="0">
                <a:solidFill>
                  <a:srgbClr val="0000FF"/>
                </a:solidFill>
                <a:latin typeface="Arial" charset="0"/>
              </a:rPr>
              <a:t> đối với hành vi sử dụng thuốc lá khi chưa đủ 18 </a:t>
            </a:r>
            <a:r>
              <a:rPr lang="en-US" sz="2200" b="1" kern="0" smtClean="0">
                <a:solidFill>
                  <a:srgbClr val="0000FF"/>
                </a:solidFill>
                <a:latin typeface="Arial" charset="0"/>
              </a:rPr>
              <a:t>tuổi.</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1.000.000 đồng đến 2.000.000 đồng</a:t>
            </a:r>
            <a:r>
              <a:rPr lang="en-US" sz="2200" b="1" kern="0">
                <a:solidFill>
                  <a:srgbClr val="0000FF"/>
                </a:solidFill>
                <a:latin typeface="Arial" charset="0"/>
              </a:rPr>
              <a:t> đối với một trong các hành vi sau </a:t>
            </a:r>
            <a:r>
              <a:rPr lang="en-US" sz="22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Trưng </a:t>
            </a:r>
            <a:r>
              <a:rPr lang="en-US" sz="2200" b="1" kern="0">
                <a:solidFill>
                  <a:srgbClr val="0000FF"/>
                </a:solidFill>
                <a:latin typeface="Arial" charset="0"/>
              </a:rPr>
              <a:t>bày quá một bao hoặc một tút hoặc một hộp của một nhãn hiệu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Bán </a:t>
            </a:r>
            <a:r>
              <a:rPr lang="en-US" sz="2200" b="1" kern="0">
                <a:solidFill>
                  <a:srgbClr val="0000FF"/>
                </a:solidFill>
                <a:latin typeface="Arial" charset="0"/>
              </a:rPr>
              <a:t>thuốc lá không ghi nhãn, không in cảnh báo sức khỏe trên bao bì thuốc lá theo quy định của pháp </a:t>
            </a:r>
            <a:r>
              <a:rPr lang="en-US" sz="2200" b="1" kern="0" smtClean="0">
                <a:solidFill>
                  <a:srgbClr val="0000FF"/>
                </a:solidFill>
                <a:latin typeface="Arial" charset="0"/>
              </a:rPr>
              <a:t>luật.</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Biện </a:t>
            </a:r>
            <a:r>
              <a:rPr lang="en-US" sz="2200" b="1" kern="0">
                <a:solidFill>
                  <a:srgbClr val="0000FF"/>
                </a:solidFill>
                <a:latin typeface="Arial" charset="0"/>
              </a:rPr>
              <a:t>pháp khắc phục hậu </a:t>
            </a:r>
            <a:r>
              <a:rPr lang="en-US" sz="2200" b="1" kern="0" smtClean="0">
                <a:solidFill>
                  <a:srgbClr val="0000FF"/>
                </a:solidFill>
                <a:latin typeface="Arial" charset="0"/>
              </a:rPr>
              <a:t>quả: Buộc </a:t>
            </a:r>
            <a:r>
              <a:rPr lang="en-US" sz="2200" b="1" kern="0">
                <a:solidFill>
                  <a:srgbClr val="0000FF"/>
                </a:solidFill>
                <a:latin typeface="Arial" charset="0"/>
              </a:rPr>
              <a:t>thu hồi thuốc lá không ghi nhãn, không in cảnh báo sức khỏe trên bao bì thuốc lá đối với hành vi quy định tại Điểm b Khoản 2 Điều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191131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27. Vi phạm quy định khác về phòng, chống tác hại của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500.000 đồng đến 1.000.000 đồng</a:t>
            </a:r>
            <a:r>
              <a:rPr lang="en-US" sz="2200" b="1" kern="0">
                <a:solidFill>
                  <a:srgbClr val="0000FF"/>
                </a:solidFill>
                <a:latin typeface="Arial" charset="0"/>
              </a:rPr>
              <a:t> đối với hành vi khuyến khích, vận động người khác sử dụng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3.000.000 đồng đến 5.000.000 đồng</a:t>
            </a:r>
            <a:r>
              <a:rPr lang="en-US" sz="2200" b="1" kern="0">
                <a:solidFill>
                  <a:srgbClr val="0000FF"/>
                </a:solidFill>
                <a:latin typeface="Arial" charset="0"/>
              </a:rPr>
              <a:t> đối với một trong các hành vi sau </a:t>
            </a:r>
            <a:r>
              <a:rPr lang="en-US" sz="22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Sử </a:t>
            </a:r>
            <a:r>
              <a:rPr lang="en-US" sz="2200" b="1" kern="0">
                <a:solidFill>
                  <a:srgbClr val="0000FF"/>
                </a:solidFill>
                <a:latin typeface="Arial" charset="0"/>
              </a:rPr>
              <a:t>dụng hình ảnh thuốc lá trên báo chí, xuất bản phẩm dành riêng cho trẻ </a:t>
            </a:r>
            <a:r>
              <a:rPr lang="en-US" sz="2200" b="1" kern="0" smtClean="0">
                <a:solidFill>
                  <a:srgbClr val="0000FF"/>
                </a:solidFill>
                <a:latin typeface="Arial" charset="0"/>
              </a:rPr>
              <a:t>em;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Ép </a:t>
            </a:r>
            <a:r>
              <a:rPr lang="en-US" sz="2200" b="1" kern="0">
                <a:solidFill>
                  <a:srgbClr val="0000FF"/>
                </a:solidFill>
                <a:latin typeface="Arial" charset="0"/>
              </a:rPr>
              <a:t>buộc người khác sử dụng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đưa nội dung phòng, chống tác hại của thuốc lá vào kế hoạch hoạt động hằng năm, không quy định cấm hút thuốc lá tại nơi làm việc vào quy chế nội bộ.</a:t>
            </a:r>
          </a:p>
          <a:p>
            <a:pPr indent="-457200" algn="just" eaLnBrk="1" hangingPunct="1">
              <a:lnSpc>
                <a:spcPct val="114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866362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Ø"/>
              <a:defRPr/>
            </a:pPr>
            <a:r>
              <a:rPr lang="en-US" sz="1900" b="1" kern="0" smtClean="0">
                <a:solidFill>
                  <a:srgbClr val="FF0000"/>
                </a:solidFill>
                <a:latin typeface="Arial" charset="0"/>
              </a:rPr>
              <a:t>Điều </a:t>
            </a:r>
            <a:r>
              <a:rPr lang="en-US" sz="1900" b="1" kern="0">
                <a:solidFill>
                  <a:srgbClr val="FF0000"/>
                </a:solidFill>
                <a:latin typeface="Arial" charset="0"/>
              </a:rPr>
              <a:t>27. Vi phạm quy định khác về phòng, chống tác hại của thuốc lá</a:t>
            </a:r>
          </a:p>
          <a:p>
            <a:pPr indent="-457200" algn="just" eaLnBrk="1" hangingPunct="1">
              <a:lnSpc>
                <a:spcPct val="105000"/>
              </a:lnSpc>
              <a:spcBef>
                <a:spcPts val="1000"/>
              </a:spcBef>
              <a:spcAft>
                <a:spcPts val="0"/>
              </a:spcAft>
              <a:buClr>
                <a:srgbClr val="FF0000"/>
              </a:buClr>
              <a:buFont typeface="+mj-lt"/>
              <a:buAutoNum type="arabicPeriod" startAt="3"/>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20.000.000 đồng đến 30.000.000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tên, nhãn hiệu và biểu tượng thuốc lá với sản phẩm, dịch vụ </a:t>
            </a:r>
            <a:r>
              <a:rPr lang="en-US" sz="1900" b="1" kern="0" smtClean="0">
                <a:solidFill>
                  <a:srgbClr val="0000FF"/>
                </a:solidFill>
                <a:latin typeface="Arial" charset="0"/>
              </a:rPr>
              <a:t>khác;</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Tiếp </a:t>
            </a:r>
            <a:r>
              <a:rPr lang="en-US" sz="1900" b="1" kern="0">
                <a:solidFill>
                  <a:srgbClr val="0000FF"/>
                </a:solidFill>
                <a:latin typeface="Arial" charset="0"/>
              </a:rPr>
              <a:t>thị thuốc lá trực tiếp tới người tiêu dùng dưới mọi hình </a:t>
            </a:r>
            <a:r>
              <a:rPr lang="en-US" sz="1900" b="1" kern="0" smtClean="0">
                <a:solidFill>
                  <a:srgbClr val="0000FF"/>
                </a:solidFill>
                <a:latin typeface="Arial" charset="0"/>
              </a:rPr>
              <a:t>thức;</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Chậm </a:t>
            </a:r>
            <a:r>
              <a:rPr lang="en-US" sz="1900" b="1" kern="0">
                <a:solidFill>
                  <a:srgbClr val="0000FF"/>
                </a:solidFill>
                <a:latin typeface="Arial" charset="0"/>
              </a:rPr>
              <a:t>nộp khoản đóng góp bắt buộc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Khai </a:t>
            </a:r>
            <a:r>
              <a:rPr lang="en-US" sz="1900" b="1" kern="0">
                <a:solidFill>
                  <a:srgbClr val="0000FF"/>
                </a:solidFill>
                <a:latin typeface="Arial" charset="0"/>
              </a:rPr>
              <a:t>sai dẫn đến nộp thiếu khoản đóng góp bắt buộc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rabicPeriod" startAt="4"/>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30.000.000 đồng đến 40.000.000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hiện hoạt động tài trợ dưới bất kỳ hình thức nào, trừ trường hợp được phép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Trốn</a:t>
            </a:r>
            <a:r>
              <a:rPr lang="en-US" sz="1900" b="1" kern="0">
                <a:solidFill>
                  <a:srgbClr val="0000FF"/>
                </a:solidFill>
                <a:latin typeface="Arial" charset="0"/>
              </a:rPr>
              <a:t>, gian lận khoản đóng góp bắt buộc theo quy định của pháp luật</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578137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2145267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0587"/>
            <a:ext cx="9144000" cy="5967413"/>
          </a:xfrm>
          <a:prstGeom prst="rect">
            <a:avLst/>
          </a:prstGeom>
        </p:spPr>
      </p:pic>
    </p:spTree>
    <p:extLst>
      <p:ext uri="{BB962C8B-B14F-4D97-AF65-F5344CB8AC3E}">
        <p14:creationId xmlns:p14="http://schemas.microsoft.com/office/powerpoint/2010/main" val="118670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Ở </a:t>
            </a:r>
            <a:r>
              <a:rPr lang="vi-VN" sz="2000" b="1" kern="0">
                <a:solidFill>
                  <a:srgbClr val="0000FF"/>
                </a:solidFill>
                <a:latin typeface="Arial" panose="020B0604020202020204" pitchFamily="34" charset="0"/>
                <a:cs typeface="Arial" panose="020B0604020202020204" pitchFamily="34" charset="0"/>
              </a:rPr>
              <a:t>Việt Nam, các bệnh liên quan đến thuốc lá là nguyên nhân </a:t>
            </a:r>
            <a:r>
              <a:rPr lang="vi-VN" sz="2000" b="1" kern="0" smtClean="0">
                <a:solidFill>
                  <a:srgbClr val="0000FF"/>
                </a:solidFill>
                <a:latin typeface="Arial" panose="020B0604020202020204" pitchFamily="34" charset="0"/>
                <a:cs typeface="Arial" panose="020B0604020202020204" pitchFamily="34" charset="0"/>
              </a:rPr>
              <a:t>gây </a:t>
            </a:r>
            <a:r>
              <a:rPr lang="vi-VN" sz="2000" b="1" kern="0">
                <a:solidFill>
                  <a:srgbClr val="0000FF"/>
                </a:solidFill>
                <a:latin typeface="Arial" panose="020B0604020202020204" pitchFamily="34" charset="0"/>
                <a:cs typeface="Arial" panose="020B0604020202020204" pitchFamily="34" charset="0"/>
              </a:rPr>
              <a:t>ra khoảng 40.000 ca tử vong mỗi năm - tức là hơn </a:t>
            </a:r>
            <a:r>
              <a:rPr lang="vi-VN" sz="2000" b="1" kern="0">
                <a:solidFill>
                  <a:srgbClr val="FF0000"/>
                </a:solidFill>
                <a:latin typeface="Arial" panose="020B0604020202020204" pitchFamily="34" charset="0"/>
                <a:cs typeface="Arial" panose="020B0604020202020204" pitchFamily="34" charset="0"/>
              </a:rPr>
              <a:t>100 người chết vì thuốc lá mỗi ngày</a:t>
            </a:r>
            <a:r>
              <a:rPr lang="vi-VN" sz="2000" b="1" kern="0">
                <a:solidFill>
                  <a:srgbClr val="0000FF"/>
                </a:solidFill>
                <a:latin typeface="Arial" panose="020B0604020202020204" pitchFamily="34" charset="0"/>
                <a:cs typeface="Arial" panose="020B0604020202020204" pitchFamily="34" charset="0"/>
              </a:rPr>
              <a:t>. </a:t>
            </a:r>
            <a:r>
              <a:rPr lang="en-US" sz="2000" b="1" kern="0">
                <a:solidFill>
                  <a:srgbClr val="0000FF"/>
                </a:solidFill>
                <a:latin typeface="Arial" panose="020B0604020202020204" pitchFamily="34" charset="0"/>
                <a:cs typeface="Arial" panose="020B0604020202020204" pitchFamily="34" charset="0"/>
              </a:rPr>
              <a:t>Ư</a:t>
            </a:r>
            <a:r>
              <a:rPr lang="vi-VN" sz="2000" b="1" kern="0" smtClean="0">
                <a:solidFill>
                  <a:srgbClr val="0000FF"/>
                </a:solidFill>
                <a:latin typeface="Arial" panose="020B0604020202020204" pitchFamily="34" charset="0"/>
                <a:cs typeface="Arial" panose="020B0604020202020204" pitchFamily="34" charset="0"/>
              </a:rPr>
              <a:t>ớc </a:t>
            </a:r>
            <a:r>
              <a:rPr lang="vi-VN" sz="2000" b="1" kern="0">
                <a:solidFill>
                  <a:srgbClr val="0000FF"/>
                </a:solidFill>
                <a:latin typeface="Arial" panose="020B0604020202020204" pitchFamily="34" charset="0"/>
                <a:cs typeface="Arial" panose="020B0604020202020204" pitchFamily="34" charset="0"/>
              </a:rPr>
              <a:t>tính số tử vong do các bệnh liên quan đến thuốc lá mỗi năm sẽ tăng lên thành 70.000 người vào năm </a:t>
            </a:r>
            <a:r>
              <a:rPr lang="vi-VN" sz="2000" b="1" kern="0" smtClean="0">
                <a:solidFill>
                  <a:srgbClr val="0000FF"/>
                </a:solidFill>
                <a:latin typeface="Arial" panose="020B0604020202020204" pitchFamily="34" charset="0"/>
                <a:cs typeface="Arial" panose="020B0604020202020204" pitchFamily="34" charset="0"/>
              </a:rPr>
              <a:t>2030.</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Việt </a:t>
            </a:r>
            <a:r>
              <a:rPr lang="vi-VN" sz="2000" b="1" kern="0">
                <a:solidFill>
                  <a:srgbClr val="0000FF"/>
                </a:solidFill>
                <a:latin typeface="Arial" panose="020B0604020202020204" pitchFamily="34" charset="0"/>
                <a:cs typeface="Arial" panose="020B0604020202020204" pitchFamily="34" charset="0"/>
              </a:rPr>
              <a:t>Nam là một trong những nước có tỷ lệ nam giới hút thuốc lá cao nhất thế giới với </a:t>
            </a:r>
            <a:r>
              <a:rPr lang="vi-VN" sz="2000" b="1" kern="0">
                <a:solidFill>
                  <a:srgbClr val="FF0066"/>
                </a:solidFill>
                <a:latin typeface="Arial" panose="020B0604020202020204" pitchFamily="34" charset="0"/>
                <a:cs typeface="Arial" panose="020B0604020202020204" pitchFamily="34" charset="0"/>
              </a:rPr>
              <a:t>47,4% nam giới </a:t>
            </a:r>
            <a:r>
              <a:rPr lang="vi-VN" sz="2000" b="1" kern="0">
                <a:solidFill>
                  <a:srgbClr val="0000FF"/>
                </a:solidFill>
                <a:latin typeface="Arial" panose="020B0604020202020204" pitchFamily="34" charset="0"/>
                <a:cs typeface="Arial" panose="020B0604020202020204" pitchFamily="34" charset="0"/>
              </a:rPr>
              <a:t>trưởng thành hút thuốc. </a:t>
            </a:r>
            <a:r>
              <a:rPr lang="en-US" sz="2000" b="1" kern="0" smtClean="0">
                <a:solidFill>
                  <a:srgbClr val="0000FF"/>
                </a:solidFill>
                <a:latin typeface="Arial" panose="020B0604020202020204" pitchFamily="34" charset="0"/>
                <a:cs typeface="Arial" panose="020B0604020202020204" pitchFamily="34" charset="0"/>
              </a:rPr>
              <a:t>T</a:t>
            </a:r>
            <a:r>
              <a:rPr lang="vi-VN" sz="2000" b="1" kern="0" smtClean="0">
                <a:solidFill>
                  <a:srgbClr val="0000FF"/>
                </a:solidFill>
                <a:latin typeface="Arial" panose="020B0604020202020204" pitchFamily="34" charset="0"/>
                <a:cs typeface="Arial" panose="020B0604020202020204" pitchFamily="34" charset="0"/>
              </a:rPr>
              <a:t>ỷ </a:t>
            </a:r>
            <a:r>
              <a:rPr lang="vi-VN" sz="2000" b="1" kern="0">
                <a:solidFill>
                  <a:srgbClr val="0000FF"/>
                </a:solidFill>
                <a:latin typeface="Arial" panose="020B0604020202020204" pitchFamily="34" charset="0"/>
                <a:cs typeface="Arial" panose="020B0604020202020204" pitchFamily="34" charset="0"/>
              </a:rPr>
              <a:t>lệ nữ hút thuốc còn thấp, chỉ chiếm </a:t>
            </a:r>
            <a:r>
              <a:rPr lang="vi-VN" sz="2000" b="1" kern="0">
                <a:solidFill>
                  <a:srgbClr val="FF0066"/>
                </a:solidFill>
                <a:latin typeface="Arial" panose="020B0604020202020204" pitchFamily="34" charset="0"/>
                <a:cs typeface="Arial" panose="020B0604020202020204" pitchFamily="34" charset="0"/>
              </a:rPr>
              <a:t>1,4% nữ giới </a:t>
            </a:r>
            <a:r>
              <a:rPr lang="vi-VN" sz="2000" b="1" kern="0">
                <a:solidFill>
                  <a:srgbClr val="0000FF"/>
                </a:solidFill>
                <a:latin typeface="Arial" panose="020B0604020202020204" pitchFamily="34" charset="0"/>
                <a:cs typeface="Arial" panose="020B0604020202020204" pitchFamily="34" charset="0"/>
              </a:rPr>
              <a:t>trưởng thành </a:t>
            </a:r>
            <a:r>
              <a:rPr lang="en-US" sz="2000" b="1" kern="0" smtClean="0">
                <a:solidFill>
                  <a:srgbClr val="0000FF"/>
                </a:solidFill>
                <a:latin typeface="Arial" panose="020B0604020202020204" pitchFamily="34" charset="0"/>
                <a:cs typeface="Arial" panose="020B0604020202020204" pitchFamily="34" charset="0"/>
              </a:rPr>
              <a:t/>
            </a:r>
            <a:br>
              <a:rPr lang="en-US" sz="2000" b="1" kern="0" smtClean="0">
                <a:solidFill>
                  <a:srgbClr val="0000FF"/>
                </a:solidFill>
                <a:latin typeface="Arial" panose="020B0604020202020204" pitchFamily="34" charset="0"/>
                <a:cs typeface="Arial" panose="020B0604020202020204" pitchFamily="34" charset="0"/>
              </a:rPr>
            </a:br>
            <a:r>
              <a:rPr lang="vi-VN" sz="2000" b="1" kern="0" smtClean="0">
                <a:solidFill>
                  <a:srgbClr val="0000FF"/>
                </a:solidFill>
                <a:latin typeface="Arial" panose="020B0604020202020204" pitchFamily="34" charset="0"/>
                <a:cs typeface="Arial" panose="020B0604020202020204" pitchFamily="34" charset="0"/>
              </a:rPr>
              <a:t>(</a:t>
            </a:r>
            <a:r>
              <a:rPr lang="vi-VN" sz="2000" b="1" kern="0">
                <a:solidFill>
                  <a:srgbClr val="0000FF"/>
                </a:solidFill>
                <a:latin typeface="Arial" panose="020B0604020202020204" pitchFamily="34" charset="0"/>
                <a:cs typeface="Arial" panose="020B0604020202020204" pitchFamily="34" charset="0"/>
              </a:rPr>
              <a:t>Điều tra toàn cầu về sử dụng thuốc lá ở người trưởng thành - GATS-2010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Trong </a:t>
            </a:r>
            <a:r>
              <a:rPr lang="vi-VN" sz="2000" b="1" kern="0">
                <a:solidFill>
                  <a:srgbClr val="0000FF"/>
                </a:solidFill>
                <a:latin typeface="Arial" panose="020B0604020202020204" pitchFamily="34" charset="0"/>
                <a:cs typeface="Arial" panose="020B0604020202020204" pitchFamily="34" charset="0"/>
              </a:rPr>
              <a:t>tổng số </a:t>
            </a:r>
            <a:r>
              <a:rPr lang="vi-VN" sz="2000" b="1" kern="0">
                <a:solidFill>
                  <a:srgbClr val="FF0066"/>
                </a:solidFill>
                <a:latin typeface="Arial" panose="020B0604020202020204" pitchFamily="34" charset="0"/>
                <a:cs typeface="Arial" panose="020B0604020202020204" pitchFamily="34" charset="0"/>
              </a:rPr>
              <a:t>15 triệu người hút thuốc</a:t>
            </a:r>
            <a:r>
              <a:rPr lang="vi-VN" sz="2000" b="1" kern="0">
                <a:solidFill>
                  <a:srgbClr val="0000FF"/>
                </a:solidFill>
                <a:latin typeface="Arial" panose="020B0604020202020204" pitchFamily="34" charset="0"/>
                <a:cs typeface="Arial" panose="020B0604020202020204" pitchFamily="34" charset="0"/>
              </a:rPr>
              <a:t> có 12,8 triệu (39,4% nam và </a:t>
            </a:r>
            <a:r>
              <a:rPr lang="vi-VN" sz="2000" b="1" kern="0" smtClean="0">
                <a:solidFill>
                  <a:srgbClr val="0000FF"/>
                </a:solidFill>
                <a:latin typeface="Arial" panose="020B0604020202020204" pitchFamily="34" charset="0"/>
                <a:cs typeface="Arial" panose="020B0604020202020204" pitchFamily="34" charset="0"/>
              </a:rPr>
              <a:t>1</a:t>
            </a:r>
            <a:r>
              <a:rPr lang="en-US" sz="2000" b="1" kern="0" smtClean="0">
                <a:solidFill>
                  <a:srgbClr val="0000FF"/>
                </a:solidFill>
                <a:latin typeface="Arial" panose="020B0604020202020204" pitchFamily="34" charset="0"/>
                <a:cs typeface="Arial" panose="020B0604020202020204" pitchFamily="34" charset="0"/>
              </a:rPr>
              <a:t>,</a:t>
            </a:r>
            <a:r>
              <a:rPr lang="vi-VN" sz="2000" b="1" kern="0" smtClean="0">
                <a:solidFill>
                  <a:srgbClr val="0000FF"/>
                </a:solidFill>
                <a:latin typeface="Arial" panose="020B0604020202020204" pitchFamily="34" charset="0"/>
                <a:cs typeface="Arial" panose="020B0604020202020204" pitchFamily="34" charset="0"/>
              </a:rPr>
              <a:t>2</a:t>
            </a:r>
            <a:r>
              <a:rPr lang="vi-VN" sz="2000" b="1" kern="0">
                <a:solidFill>
                  <a:srgbClr val="0000FF"/>
                </a:solidFill>
                <a:latin typeface="Arial" panose="020B0604020202020204" pitchFamily="34" charset="0"/>
                <a:cs typeface="Arial" panose="020B0604020202020204" pitchFamily="34" charset="0"/>
              </a:rPr>
              <a:t>% nữ) hút thuốc lá điếu. Hiện có 4,1 triệu người lớn hút thuốc lào (GATS 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67</a:t>
            </a:r>
            <a:r>
              <a:rPr lang="vi-VN" sz="2000" b="1" kern="0">
                <a:solidFill>
                  <a:srgbClr val="0000FF"/>
                </a:solidFill>
                <a:latin typeface="Arial" panose="020B0604020202020204" pitchFamily="34" charset="0"/>
                <a:cs typeface="Arial" panose="020B0604020202020204" pitchFamily="34" charset="0"/>
              </a:rPr>
              <a:t>% người không hút thuốc (khoảng 33 triệu người) nói họ bị tiếp xúc với khói thuốc thụ động tại nhà và 49% người lao động (khoảng 5 triệu người) cho biết họ bị ảnh hưởng bởi khói thuốc thụ động tại nơi làm việc (GATS 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10000"/>
              </a:lnSpc>
              <a:spcBef>
                <a:spcPts val="0"/>
              </a:spcBef>
            </a:pPr>
            <a:r>
              <a:rPr lang="vi-VN" sz="2800" b="1">
                <a:solidFill>
                  <a:srgbClr val="FF0000"/>
                </a:solidFill>
                <a:latin typeface="Arial" panose="020B0604020202020204" pitchFamily="34" charset="0"/>
                <a:cs typeface="Arial" panose="020B0604020202020204" pitchFamily="34" charset="0"/>
              </a:rPr>
              <a:t>Thực trạng </a:t>
            </a:r>
            <a:r>
              <a:rPr lang="en-US" sz="2800" b="1" smtClean="0">
                <a:solidFill>
                  <a:srgbClr val="FF0000"/>
                </a:solidFill>
                <a:latin typeface="Arial" panose="020B0604020202020204" pitchFamily="34" charset="0"/>
                <a:cs typeface="Arial" panose="020B0604020202020204" pitchFamily="34" charset="0"/>
              </a:rPr>
              <a:t>về thuốc lá tại Việt Nam</a:t>
            </a:r>
            <a:endParaRPr lang="en-US" sz="1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930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Tree>
    <p:extLst>
      <p:ext uri="{BB962C8B-B14F-4D97-AF65-F5344CB8AC3E}">
        <p14:creationId xmlns:p14="http://schemas.microsoft.com/office/powerpoint/2010/main" val="1287881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Tree>
    <p:extLst>
      <p:ext uri="{BB962C8B-B14F-4D97-AF65-F5344CB8AC3E}">
        <p14:creationId xmlns:p14="http://schemas.microsoft.com/office/powerpoint/2010/main" val="215268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650120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599"/>
          </a:xfrm>
          <a:prstGeom prst="rect">
            <a:avLst/>
          </a:prstGeom>
        </p:spPr>
      </p:pic>
    </p:spTree>
    <p:extLst>
      <p:ext uri="{BB962C8B-B14F-4D97-AF65-F5344CB8AC3E}">
        <p14:creationId xmlns:p14="http://schemas.microsoft.com/office/powerpoint/2010/main" val="650120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470527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2289011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19200"/>
            <a:ext cx="9144002" cy="5638799"/>
          </a:xfrm>
          <a:prstGeom prst="rect">
            <a:avLst/>
          </a:prstGeom>
        </p:spPr>
      </p:pic>
      <p:sp>
        <p:nvSpPr>
          <p:cNvPr id="5" name="Title 1"/>
          <p:cNvSpPr>
            <a:spLocks noGrp="1"/>
          </p:cNvSpPr>
          <p:nvPr>
            <p:ph type="title"/>
          </p:nvPr>
        </p:nvSpPr>
        <p:spPr>
          <a:xfrm>
            <a:off x="234950" y="2286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02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47</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en-US" sz="2000" b="1" kern="0" smtClean="0">
                <a:solidFill>
                  <a:srgbClr val="0000FF"/>
                </a:solidFill>
                <a:latin typeface="Arial" panose="020B0604020202020204" pitchFamily="34" charset="0"/>
                <a:cs typeface="Arial" panose="020B0604020202020204" pitchFamily="34" charset="0"/>
              </a:rPr>
              <a:t>Báo cáo tại </a:t>
            </a:r>
            <a:r>
              <a:rPr lang="vi-VN" sz="2000" b="1" kern="0" smtClean="0">
                <a:solidFill>
                  <a:srgbClr val="0000FF"/>
                </a:solidFill>
                <a:latin typeface="Arial" panose="020B0604020202020204" pitchFamily="34" charset="0"/>
                <a:cs typeface="Arial" panose="020B0604020202020204" pitchFamily="34" charset="0"/>
              </a:rPr>
              <a:t>lễ </a:t>
            </a:r>
            <a:r>
              <a:rPr lang="vi-VN" sz="2000" b="1" kern="0">
                <a:solidFill>
                  <a:srgbClr val="0000FF"/>
                </a:solidFill>
                <a:latin typeface="Arial" panose="020B0604020202020204" pitchFamily="34" charset="0"/>
                <a:cs typeface="Arial" panose="020B0604020202020204" pitchFamily="34" charset="0"/>
              </a:rPr>
              <a:t>mít-tinh hưởng ứng Ngày thế giới không hút thuốc lá 31/5 và Tuần lễ quốc gia không thuốc lá từ </a:t>
            </a:r>
            <a:r>
              <a:rPr lang="vi-VN" sz="2000" b="1" kern="0" smtClean="0">
                <a:solidFill>
                  <a:srgbClr val="0000FF"/>
                </a:solidFill>
                <a:latin typeface="Arial" panose="020B0604020202020204" pitchFamily="34" charset="0"/>
                <a:cs typeface="Arial" panose="020B0604020202020204" pitchFamily="34" charset="0"/>
              </a:rPr>
              <a:t>25</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31/5</a:t>
            </a:r>
            <a:r>
              <a:rPr lang="en-US" sz="2000" b="1" kern="0" smtClean="0">
                <a:solidFill>
                  <a:srgbClr val="0000FF"/>
                </a:solidFill>
                <a:latin typeface="Arial" panose="020B0604020202020204" pitchFamily="34" charset="0"/>
                <a:cs typeface="Arial" panose="020B0604020202020204" pitchFamily="34" charset="0"/>
              </a:rPr>
              <a:t>/2017 </a:t>
            </a:r>
            <a:r>
              <a:rPr lang="vi-VN" sz="2000" b="1" kern="0" smtClean="0">
                <a:solidFill>
                  <a:srgbClr val="0000FF"/>
                </a:solidFill>
                <a:latin typeface="Arial" panose="020B0604020202020204" pitchFamily="34" charset="0"/>
                <a:cs typeface="Arial" panose="020B0604020202020204" pitchFamily="34" charset="0"/>
              </a:rPr>
              <a:t> tại Hà </a:t>
            </a:r>
            <a:r>
              <a:rPr lang="vi-VN" sz="2000" b="1" kern="0">
                <a:solidFill>
                  <a:srgbClr val="0000FF"/>
                </a:solidFill>
                <a:latin typeface="Arial" panose="020B0604020202020204" pitchFamily="34" charset="0"/>
                <a:cs typeface="Arial" panose="020B0604020202020204" pitchFamily="34" charset="0"/>
              </a:rPr>
              <a:t>Nội</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Tỷ </a:t>
            </a:r>
            <a:r>
              <a:rPr lang="vi-VN" sz="2000" b="1" kern="0">
                <a:solidFill>
                  <a:srgbClr val="0000FF"/>
                </a:solidFill>
                <a:latin typeface="Arial" panose="020B0604020202020204" pitchFamily="34" charset="0"/>
                <a:cs typeface="Arial" panose="020B0604020202020204" pitchFamily="34" charset="0"/>
              </a:rPr>
              <a:t>lệ hút thuốc lá trong học sinh từ 13 </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15 </a:t>
            </a:r>
            <a:r>
              <a:rPr lang="vi-VN" sz="2000" b="1" kern="0">
                <a:solidFill>
                  <a:srgbClr val="0000FF"/>
                </a:solidFill>
                <a:latin typeface="Arial" panose="020B0604020202020204" pitchFamily="34" charset="0"/>
                <a:cs typeface="Arial" panose="020B0604020202020204" pitchFamily="34" charset="0"/>
              </a:rPr>
              <a:t>tuổi giảm từ 3,3% năm 2007 xuống 2,5% năm </a:t>
            </a:r>
            <a:r>
              <a:rPr lang="vi-VN" sz="2000" b="1" kern="0" smtClean="0">
                <a:solidFill>
                  <a:srgbClr val="0000FF"/>
                </a:solidFill>
                <a:latin typeface="Arial" panose="020B0604020202020204" pitchFamily="34" charset="0"/>
                <a:cs typeface="Arial" panose="020B0604020202020204" pitchFamily="34" charset="0"/>
              </a:rPr>
              <a:t>2014</a:t>
            </a:r>
            <a:r>
              <a:rPr lang="en-US" sz="2000" b="1" kern="0" smtClean="0">
                <a:solidFill>
                  <a:srgbClr val="0000FF"/>
                </a:solidFill>
                <a:latin typeface="Arial" panose="020B0604020202020204" pitchFamily="34" charset="0"/>
                <a:cs typeface="Arial" panose="020B0604020202020204" pitchFamily="34" charset="0"/>
              </a:rPr>
              <a:t>;</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a:t>
            </a:r>
            <a:r>
              <a:rPr lang="vi-VN" sz="2000" b="1" kern="0" smtClean="0">
                <a:solidFill>
                  <a:srgbClr val="0000FF"/>
                </a:solidFill>
                <a:latin typeface="Arial" panose="020B0604020202020204" pitchFamily="34" charset="0"/>
                <a:cs typeface="Arial" panose="020B0604020202020204" pitchFamily="34" charset="0"/>
              </a:rPr>
              <a:t>ỷ </a:t>
            </a:r>
            <a:r>
              <a:rPr lang="vi-VN" sz="2000" b="1" kern="0">
                <a:solidFill>
                  <a:srgbClr val="0000FF"/>
                </a:solidFill>
                <a:latin typeface="Arial" panose="020B0604020202020204" pitchFamily="34" charset="0"/>
                <a:cs typeface="Arial" panose="020B0604020202020204" pitchFamily="34" charset="0"/>
              </a:rPr>
              <a:t>lệ hút thuốc lá thụ động tại nơi làm việc, nơi công cộng trên phương tiện giao thông công cộng giảm được từ 12 – 15%. </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Kết </a:t>
            </a:r>
            <a:r>
              <a:rPr lang="vi-VN" sz="2000" b="1" kern="0">
                <a:solidFill>
                  <a:srgbClr val="0000FF"/>
                </a:solidFill>
                <a:latin typeface="Arial" panose="020B0604020202020204" pitchFamily="34" charset="0"/>
                <a:cs typeface="Arial" panose="020B0604020202020204" pitchFamily="34" charset="0"/>
              </a:rPr>
              <a:t>quả điều tra do Tổng Cục thống kê phối hợp với Tổ chức Y tế thế giới cho thấy, ở người trưởng thành từ 15 tuổi trở lên, tỷ lệ hút thuốc trong nam giới Việt Nam có xu hướng giảm (từ 47,4% năm 2010 xuống 45,3% năm 2017</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Trong </a:t>
            </a:r>
            <a:r>
              <a:rPr lang="vi-VN" sz="2000" b="1" kern="0">
                <a:solidFill>
                  <a:srgbClr val="0000FF"/>
                </a:solidFill>
                <a:latin typeface="Arial" panose="020B0604020202020204" pitchFamily="34" charset="0"/>
                <a:cs typeface="Arial" panose="020B0604020202020204" pitchFamily="34" charset="0"/>
              </a:rPr>
              <a:t>đó, tỷ lệ hút thuốc điếu của nam giới khu vực thành thị giảm được 6,5%.</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10000"/>
              </a:lnSpc>
              <a:spcBef>
                <a:spcPts val="0"/>
              </a:spcBef>
            </a:pPr>
            <a:r>
              <a:rPr lang="vi-VN" sz="2800" b="1">
                <a:solidFill>
                  <a:srgbClr val="FF0000"/>
                </a:solidFill>
                <a:latin typeface="Arial" panose="020B0604020202020204" pitchFamily="34" charset="0"/>
                <a:cs typeface="Arial" panose="020B0604020202020204" pitchFamily="34" charset="0"/>
              </a:rPr>
              <a:t>Thực trạng </a:t>
            </a:r>
            <a:r>
              <a:rPr lang="en-US" sz="2800" b="1" smtClean="0">
                <a:solidFill>
                  <a:srgbClr val="FF0000"/>
                </a:solidFill>
                <a:latin typeface="Arial" panose="020B0604020202020204" pitchFamily="34" charset="0"/>
                <a:cs typeface="Arial" panose="020B0604020202020204" pitchFamily="34" charset="0"/>
              </a:rPr>
              <a:t>về thuốc lá tại Việt Nam</a:t>
            </a:r>
            <a:endParaRPr lang="en-US" sz="1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80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Luật </a:t>
            </a:r>
            <a:r>
              <a:rPr lang="fr-FR" sz="2400" b="1" kern="0">
                <a:solidFill>
                  <a:srgbClr val="0000FF"/>
                </a:solidFill>
                <a:latin typeface="Arial" charset="0"/>
              </a:rPr>
              <a:t>Phòng, chống tác hại của thuốc lá </a:t>
            </a:r>
            <a:r>
              <a:rPr lang="fr-FR" sz="2400" b="1" kern="0" smtClean="0">
                <a:solidFill>
                  <a:srgbClr val="0000FF"/>
                </a:solidFill>
                <a:latin typeface="Arial" charset="0"/>
              </a:rPr>
              <a:t>số </a:t>
            </a:r>
            <a:r>
              <a:rPr lang="en-US" sz="2400" b="1" kern="0">
                <a:solidFill>
                  <a:srgbClr val="FF0066"/>
                </a:solidFill>
                <a:latin typeface="Arial" charset="0"/>
              </a:rPr>
              <a:t>09/2012/QH13</a:t>
            </a:r>
            <a:r>
              <a:rPr lang="en-US" sz="2400" b="1" kern="0">
                <a:solidFill>
                  <a:srgbClr val="0000FF"/>
                </a:solidFill>
                <a:latin typeface="Arial" charset="0"/>
              </a:rPr>
              <a:t> </a:t>
            </a:r>
            <a:r>
              <a:rPr lang="fr-FR" sz="2400" b="1" kern="0" smtClean="0">
                <a:solidFill>
                  <a:srgbClr val="0000FF"/>
                </a:solidFill>
                <a:latin typeface="Arial" charset="0"/>
              </a:rPr>
              <a:t> được Quốc </a:t>
            </a:r>
            <a:r>
              <a:rPr lang="fr-FR" sz="2400" b="1" kern="0">
                <a:solidFill>
                  <a:srgbClr val="0000FF"/>
                </a:solidFill>
                <a:latin typeface="Arial" charset="0"/>
              </a:rPr>
              <a:t>hội khóa XIII, kỳ họp thứ 3 thông qua </a:t>
            </a:r>
            <a:r>
              <a:rPr lang="fr-FR" sz="2400" b="1" kern="0" smtClean="0">
                <a:solidFill>
                  <a:srgbClr val="0000FF"/>
                </a:solidFill>
                <a:latin typeface="Arial" charset="0"/>
              </a:rPr>
              <a:t>ngày 18/6/2012.</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Chủ </a:t>
            </a:r>
            <a:r>
              <a:rPr lang="fr-FR" sz="2400" b="1" kern="0">
                <a:solidFill>
                  <a:srgbClr val="0000FF"/>
                </a:solidFill>
                <a:latin typeface="Arial" charset="0"/>
              </a:rPr>
              <a:t>tịch nước đã ký Lệnh công bố Luật </a:t>
            </a:r>
            <a:r>
              <a:rPr lang="fr-FR" sz="2400" b="1" kern="0" smtClean="0">
                <a:solidFill>
                  <a:srgbClr val="0000FF"/>
                </a:solidFill>
                <a:latin typeface="Arial" charset="0"/>
              </a:rPr>
              <a:t>ngày 02/7/2012 .</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Luật </a:t>
            </a:r>
            <a:r>
              <a:rPr lang="fr-FR" sz="2400" b="1" kern="0">
                <a:solidFill>
                  <a:srgbClr val="0000FF"/>
                </a:solidFill>
                <a:latin typeface="Arial" charset="0"/>
              </a:rPr>
              <a:t>có hiệu lực kể từ ngày </a:t>
            </a:r>
            <a:r>
              <a:rPr lang="fr-FR" sz="2400" b="1" kern="0" smtClean="0">
                <a:solidFill>
                  <a:srgbClr val="0000FF"/>
                </a:solidFill>
                <a:latin typeface="Arial" charset="0"/>
              </a:rPr>
              <a:t>01/5/2013.</a:t>
            </a:r>
            <a:endParaRPr lang="vi-VN" sz="2400" b="1" kern="0">
              <a:solidFill>
                <a:srgbClr val="FF0000"/>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a:solidFill>
                  <a:srgbClr val="FF0000"/>
                </a:solidFill>
                <a:latin typeface="Arial" panose="020B0604020202020204" pitchFamily="34" charset="0"/>
                <a:cs typeface="Arial" panose="020B0604020202020204" pitchFamily="34" charset="0"/>
              </a:rPr>
              <a:t>GIỚI THIỆU </a:t>
            </a:r>
            <a:r>
              <a:rPr lang="en-US" altLang="en-US" sz="2500" b="1">
                <a:solidFill>
                  <a:srgbClr val="FF0000"/>
                </a:solidFill>
                <a:latin typeface="Arial" panose="020B0604020202020204" pitchFamily="34" charset="0"/>
                <a:cs typeface="Arial" panose="020B0604020202020204" pitchFamily="34" charset="0"/>
              </a:rPr>
              <a:t>LUẬT PHÒNG, CHỐNG </a:t>
            </a:r>
            <a:r>
              <a:rPr lang="en-US" altLang="en-US" sz="2500" b="1" smtClean="0">
                <a:solidFill>
                  <a:srgbClr val="FF0000"/>
                </a:solidFill>
                <a:latin typeface="Arial" panose="020B0604020202020204" pitchFamily="34" charset="0"/>
                <a:cs typeface="Arial" panose="020B0604020202020204" pitchFamily="34" charset="0"/>
              </a:rPr>
              <a:t>TÁC HẠI </a:t>
            </a:r>
            <a:br>
              <a:rPr lang="en-US" altLang="en-US" sz="2500" b="1" smtClean="0">
                <a:solidFill>
                  <a:srgbClr val="FF0000"/>
                </a:solidFill>
                <a:latin typeface="Arial" panose="020B0604020202020204" pitchFamily="34" charset="0"/>
                <a:cs typeface="Arial" panose="020B0604020202020204" pitchFamily="34" charset="0"/>
              </a:rPr>
            </a:br>
            <a:r>
              <a:rPr lang="en-US" altLang="en-US" sz="2500" b="1" smtClean="0">
                <a:solidFill>
                  <a:srgbClr val="FF0000"/>
                </a:solidFill>
                <a:latin typeface="Arial" panose="020B0604020202020204" pitchFamily="34" charset="0"/>
                <a:cs typeface="Arial" panose="020B0604020202020204" pitchFamily="34" charset="0"/>
              </a:rPr>
              <a:t>CỦA THUỐC LÀ</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3502152" cy="5413248"/>
          </a:xfrm>
          <a:prstGeom prst="rect">
            <a:avLst/>
          </a:prstGeom>
          <a:ln>
            <a:solidFill>
              <a:schemeClr val="tx2"/>
            </a:solidFill>
          </a:ln>
        </p:spPr>
      </p:pic>
    </p:spTree>
    <p:extLst>
      <p:ext uri="{BB962C8B-B14F-4D97-AF65-F5344CB8AC3E}">
        <p14:creationId xmlns:p14="http://schemas.microsoft.com/office/powerpoint/2010/main" val="98796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4" y="1219200"/>
            <a:ext cx="9180394" cy="5638800"/>
          </a:xfrm>
          <a:prstGeom prst="rect">
            <a:avLst/>
          </a:prstGeom>
        </p:spPr>
      </p:pic>
    </p:spTree>
    <p:extLst>
      <p:ext uri="{BB962C8B-B14F-4D97-AF65-F5344CB8AC3E}">
        <p14:creationId xmlns:p14="http://schemas.microsoft.com/office/powerpoint/2010/main" val="191983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72270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399472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22252</TotalTime>
  <Words>4322</Words>
  <Application>Microsoft Office PowerPoint</Application>
  <PresentationFormat>On-screen Show (4:3)</PresentationFormat>
  <Paragraphs>205</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Profile</vt:lpstr>
      <vt:lpstr>GIỚI THIỆU LUẬT PHÒNG, CHỐNG TÁC HẠI CỦA  THUỐC LÁ NĂM 2012</vt:lpstr>
      <vt:lpstr>PowerPoint Presentation</vt:lpstr>
      <vt:lpstr>TÌNH HUỐNG Xem các video clip minh họa</vt:lpstr>
      <vt:lpstr>Thực trạng về thuốc lá tại Việt Nam</vt:lpstr>
      <vt:lpstr>Thực trạng về thuốc lá tại Việt Nam</vt:lpstr>
      <vt:lpstr>GIỚI THIỆU LUẬT PHÒNG, CHỐNG TÁC HẠI  CỦA THUỐC LÀ</vt:lpstr>
      <vt:lpstr>SỰ CẦN THIẾT BAN HÀNH LUẬT</vt:lpstr>
      <vt:lpstr>SỰ CẦN THIẾT BAN HÀNH LUẬT</vt:lpstr>
      <vt:lpstr>SỰ CẦN THIẾT BAN HÀNH LUẬT</vt:lpstr>
      <vt:lpstr>SỰ CẦN THIẾT BAN HÀNH LUẬT</vt:lpstr>
      <vt:lpstr>BỐ CỤC CỦA LUẬT Luật gồm 05 chương và 35 điều</vt:lpstr>
      <vt:lpstr>CHƯƠNG I. NHỮNG QUY ĐỊNH CHUNG Điều 2. Giải thích từ ngữ</vt:lpstr>
      <vt:lpstr>Điều 2. Giải thích từ ngữ</vt:lpstr>
      <vt:lpstr>Điều 5. Trách nhiệm quản lý nhà nước về  phòng, chống tác hại của thuốc lá </vt:lpstr>
      <vt:lpstr>Điều 6. Trách nhiệm của người đứng đầu cơ quan, tổ chức, địa phương trong phòng, chống tác hại của thuốc lá </vt:lpstr>
      <vt:lpstr>Điều 7. Quyền và nghĩa vụ của công dân trong phòng, chống tác hại của thuốc lá</vt:lpstr>
      <vt:lpstr>Điều 9. Các hành vi bị nghiêm cấm</vt:lpstr>
      <vt:lpstr>Xây dựng trường học không khói thuốc</vt:lpstr>
      <vt:lpstr>CHƯƠNG II. CÁC BIỆN PHÁP GIẢM NHU CẦU SỬ DỤNG THUỐC LÁ</vt:lpstr>
      <vt:lpstr>Điều 11. Địa điểm cấm hút thuốc lá hoàn toàn</vt:lpstr>
      <vt:lpstr>Tiêu chí xây dựng trường THPT không khói thuốc</vt:lpstr>
      <vt:lpstr>Tiêu chí xây dựng trường THPT không khói thuốc</vt:lpstr>
      <vt:lpstr>Điều 13. Nghĩa vụ của người hút thuốc lá</vt:lpstr>
      <vt:lpstr>Điều 14. Quyền và trách nhiệm của người đứng đầu, người quản lý địa điểm cấm hút thuốc lá</vt:lpstr>
      <vt:lpstr>Điều 17. Cai nghiện thuốc lá</vt:lpstr>
      <vt:lpstr>Điều 18. Trách nhiệm trong hỗ trợ cai nghiện thuốc lá</vt:lpstr>
      <vt:lpstr>Chương III. CÁC BIỆN PHÁP KIỂM SOÁT NGUỒN  CUNG CẤP THUỐC LÁ</vt:lpstr>
      <vt:lpstr>Chương III. CÁC BIỆN PHÁP KIỂM SOÁT NGUỒN  CUNG CẤP THUỐC LÁ</vt:lpstr>
      <vt:lpstr>Điều 25. Bán thuốc lá</vt:lpstr>
      <vt:lpstr>CHƯƠNG IV. CÁC ĐIỀU KIỆN BẢO ĐẢM ĐỂ PHÒNG, CHỐNG TÁC HẠI CỦA THUỐC LÁ</vt:lpstr>
      <vt:lpstr>CHƯƠNG IV. CÁC ĐIỀU KIỆN BẢO ĐẢM ĐỂ PHÒNG, CHỐNG TÁC HẠI CỦA THUỐC LÁ</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Admin</cp:lastModifiedBy>
  <cp:revision>2289</cp:revision>
  <cp:lastPrinted>2017-10-09T03:25:03Z</cp:lastPrinted>
  <dcterms:created xsi:type="dcterms:W3CDTF">2006-08-23T15:52:09Z</dcterms:created>
  <dcterms:modified xsi:type="dcterms:W3CDTF">2020-05-26T02:18:11Z</dcterms:modified>
</cp:coreProperties>
</file>